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2" r:id="rId1"/>
  </p:sldMasterIdLst>
  <p:sldIdLst>
    <p:sldId id="286" r:id="rId2"/>
    <p:sldId id="327" r:id="rId3"/>
    <p:sldId id="328" r:id="rId4"/>
    <p:sldId id="277" r:id="rId5"/>
    <p:sldId id="293" r:id="rId6"/>
    <p:sldId id="329" r:id="rId7"/>
    <p:sldId id="314" r:id="rId8"/>
    <p:sldId id="316" r:id="rId9"/>
    <p:sldId id="319" r:id="rId10"/>
    <p:sldId id="322" r:id="rId11"/>
    <p:sldId id="310" r:id="rId12"/>
    <p:sldId id="291" r:id="rId13"/>
    <p:sldId id="323" r:id="rId14"/>
    <p:sldId id="324" r:id="rId15"/>
    <p:sldId id="325" r:id="rId16"/>
    <p:sldId id="308" r:id="rId17"/>
    <p:sldId id="326" r:id="rId18"/>
    <p:sldId id="307" r:id="rId19"/>
    <p:sldId id="311" r:id="rId20"/>
    <p:sldId id="298" r:id="rId21"/>
  </p:sldIdLst>
  <p:sldSz cx="9144000" cy="5143500" type="screen16x9"/>
  <p:notesSz cx="6797675" cy="9928225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F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100" d="100"/>
          <a:sy n="100" d="100"/>
        </p:scale>
        <p:origin x="-1944" y="-10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2094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822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8145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334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7357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8085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718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3975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4963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024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06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10" Type="http://schemas.openxmlformats.org/officeDocument/2006/relationships/image" Target="../media/image3.png"/><Relationship Id="rId4" Type="http://schemas.openxmlformats.org/officeDocument/2006/relationships/image" Target="../media/image11.jpeg"/><Relationship Id="rId9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245520"/>
            <a:ext cx="8604448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solidFill>
                  <a:srgbClr val="0033CC"/>
                </a:solidFill>
              </a:rPr>
              <a:t>Заместитель </a:t>
            </a:r>
            <a:r>
              <a:rPr lang="ru-RU" sz="2000" dirty="0">
                <a:solidFill>
                  <a:srgbClr val="0033CC"/>
                </a:solidFill>
              </a:rPr>
              <a:t>Председателя </a:t>
            </a:r>
            <a:endParaRPr lang="ru-RU" sz="2000" dirty="0" smtClean="0">
              <a:solidFill>
                <a:srgbClr val="0033CC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solidFill>
                  <a:srgbClr val="0033CC"/>
                </a:solidFill>
              </a:rPr>
              <a:t>Государственного </a:t>
            </a:r>
            <a:r>
              <a:rPr lang="ru-RU" sz="2000" dirty="0">
                <a:solidFill>
                  <a:srgbClr val="0033CC"/>
                </a:solidFill>
              </a:rPr>
              <a:t>Совета </a:t>
            </a:r>
            <a:r>
              <a:rPr lang="ru-RU" sz="2000" dirty="0" smtClean="0">
                <a:solidFill>
                  <a:srgbClr val="0033CC"/>
                </a:solidFill>
              </a:rPr>
              <a:t>Республики </a:t>
            </a:r>
            <a:r>
              <a:rPr lang="ru-RU" sz="2000" dirty="0">
                <a:solidFill>
                  <a:srgbClr val="0033CC"/>
                </a:solidFill>
              </a:rPr>
              <a:t>Татарстан</a:t>
            </a:r>
          </a:p>
          <a:p>
            <a:pPr lvl="0" algn="ctr" defTabSz="914400">
              <a:defRPr/>
            </a:pPr>
            <a:r>
              <a:rPr lang="ru-RU" sz="2000" dirty="0" smtClean="0">
                <a:solidFill>
                  <a:srgbClr val="0033CC"/>
                </a:solidFill>
              </a:rPr>
              <a:t>Т.П.Ларионова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879635"/>
            <a:ext cx="8604448" cy="2308288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3500" b="1" dirty="0">
                <a:solidFill>
                  <a:srgbClr val="0033CC"/>
                </a:solidFill>
                <a:cs typeface="Arial" panose="020B0604020202020204" pitchFamily="34" charset="0"/>
              </a:rPr>
              <a:t>Реализация специального проекта </a:t>
            </a:r>
          </a:p>
          <a:p>
            <a:pPr lvl="0" algn="ctr" defTabSz="685749">
              <a:defRPr/>
            </a:pPr>
            <a:r>
              <a:rPr lang="ru-RU" sz="3500" b="1" dirty="0">
                <a:solidFill>
                  <a:srgbClr val="0033CC"/>
                </a:solidFill>
                <a:cs typeface="Arial" panose="020B0604020202020204" pitchFamily="34" charset="0"/>
              </a:rPr>
              <a:t>по открытию шахматных зон </a:t>
            </a:r>
            <a:endParaRPr lang="ru-RU" sz="3500" b="1" dirty="0" smtClean="0">
              <a:solidFill>
                <a:srgbClr val="0033CC"/>
              </a:solidFill>
              <a:cs typeface="Arial" panose="020B0604020202020204" pitchFamily="34" charset="0"/>
            </a:endParaRPr>
          </a:p>
          <a:p>
            <a:pPr lvl="0" algn="ctr" defTabSz="685749">
              <a:defRPr/>
            </a:pPr>
            <a:r>
              <a:rPr lang="ru-RU" sz="35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в общеобразовательных организациях </a:t>
            </a:r>
            <a:r>
              <a:rPr lang="ru-RU" sz="3500" b="1" dirty="0">
                <a:solidFill>
                  <a:srgbClr val="0033CC"/>
                </a:solidFill>
                <a:cs typeface="Arial" panose="020B0604020202020204" pitchFamily="34" charset="0"/>
              </a:rPr>
              <a:t>Республики Татарстан </a:t>
            </a:r>
          </a:p>
        </p:txBody>
      </p:sp>
    </p:spTree>
    <p:extLst>
      <p:ext uri="{BB962C8B-B14F-4D97-AF65-F5344CB8AC3E}">
        <p14:creationId xmlns:p14="http://schemas.microsoft.com/office/powerpoint/2010/main" val="34391780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2769" y="1410908"/>
            <a:ext cx="8347925" cy="183088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800" b="1" dirty="0" smtClean="0"/>
              <a:t>Обучение </a:t>
            </a:r>
            <a:r>
              <a:rPr lang="ru-RU" sz="1800" b="1" dirty="0"/>
              <a:t>шахматам учащихся I-IV классов общеобразовательных организаций возможно с использованием четырех основных моделей шахматного </a:t>
            </a:r>
            <a:r>
              <a:rPr lang="ru-RU" sz="1800" b="1" dirty="0" smtClean="0"/>
              <a:t>образования:</a:t>
            </a:r>
          </a:p>
          <a:p>
            <a:pPr marL="0" indent="180975" algn="just">
              <a:spcBef>
                <a:spcPts val="0"/>
              </a:spcBef>
              <a:buNone/>
            </a:pPr>
            <a:endParaRPr lang="ru-RU" sz="1800" dirty="0" smtClean="0"/>
          </a:p>
          <a:p>
            <a:pPr marL="180975" indent="-180975" algn="just">
              <a:spcBef>
                <a:spcPts val="0"/>
              </a:spcBef>
              <a:buClr>
                <a:srgbClr val="A8246F"/>
              </a:buClr>
              <a:buAutoNum type="arabicPeriod"/>
              <a:tabLst>
                <a:tab pos="269875" algn="l"/>
              </a:tabLst>
            </a:pPr>
            <a:r>
              <a:rPr lang="ru-RU" sz="1800" dirty="0" smtClean="0"/>
              <a:t>Учебные </a:t>
            </a:r>
            <a:r>
              <a:rPr lang="ru-RU" sz="1800" dirty="0"/>
              <a:t>занятия «Шахматы» организуются в начальных классах в рамках курсов (модулей) части учебного плана, формируемой участниками образовательных отношений, проводят учителя школ, прошедшие повышение квалификации в объеме не менее 16-24 </a:t>
            </a:r>
            <a:r>
              <a:rPr lang="ru-RU" sz="1800" dirty="0" smtClean="0"/>
              <a:t>часов</a:t>
            </a:r>
          </a:p>
          <a:p>
            <a:pPr marL="180975" indent="-180975" algn="just">
              <a:spcBef>
                <a:spcPts val="0"/>
              </a:spcBef>
              <a:buClr>
                <a:srgbClr val="A8246F"/>
              </a:buClr>
              <a:buAutoNum type="arabicPeriod"/>
              <a:tabLst>
                <a:tab pos="269875" algn="l"/>
              </a:tabLst>
            </a:pPr>
            <a:endParaRPr lang="ru-RU" sz="1800" dirty="0" smtClean="0"/>
          </a:p>
          <a:p>
            <a:pPr marL="180975" indent="-180975" algn="just">
              <a:spcBef>
                <a:spcPts val="0"/>
              </a:spcBef>
              <a:buClr>
                <a:srgbClr val="A8246F"/>
              </a:buClr>
              <a:buAutoNum type="arabicPeriod"/>
              <a:tabLst>
                <a:tab pos="269875" algn="l"/>
              </a:tabLst>
            </a:pPr>
            <a:r>
              <a:rPr lang="ru-RU" sz="1800" dirty="0" smtClean="0"/>
              <a:t>Кружок </a:t>
            </a:r>
            <a:r>
              <a:rPr lang="ru-RU" sz="1800" dirty="0"/>
              <a:t>«Шахматы» в рамках внеурочной деятельности проводят педагогические работники общеобразовательной организации, прошедшие повышение квалификации в объеме не менее 16-24 </a:t>
            </a:r>
            <a:r>
              <a:rPr lang="ru-RU" sz="1800" dirty="0" smtClean="0"/>
              <a:t>часов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AutoNum type="arabicParenR" startAt="2"/>
              <a:tabLst>
                <a:tab pos="450850" algn="l"/>
              </a:tabLst>
            </a:pPr>
            <a:endParaRPr lang="ru-RU" sz="1200" dirty="0"/>
          </a:p>
          <a:p>
            <a:pPr marL="0" indent="180975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200" dirty="0"/>
          </a:p>
        </p:txBody>
      </p:sp>
      <p:sp>
        <p:nvSpPr>
          <p:cNvPr id="10" name="Заголовок 13"/>
          <p:cNvSpPr txBox="1">
            <a:spLocks/>
          </p:cNvSpPr>
          <p:nvPr/>
        </p:nvSpPr>
        <p:spPr>
          <a:xfrm>
            <a:off x="1628775" y="391455"/>
            <a:ext cx="6556576" cy="852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Модели шахматного образования</a:t>
            </a:r>
          </a:p>
          <a:p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2" descr="https://ic.pics.livejournal.com/wdemihov/42991892/49545/49545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0850" r="18930" b="9348"/>
          <a:stretch/>
        </p:blipFill>
        <p:spPr bwMode="auto">
          <a:xfrm>
            <a:off x="8185351" y="77340"/>
            <a:ext cx="744793" cy="9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9" y="84714"/>
            <a:ext cx="976006" cy="976006"/>
          </a:xfrm>
          <a:prstGeom prst="rect">
            <a:avLst/>
          </a:prstGeom>
        </p:spPr>
      </p:pic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160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2769" y="1201358"/>
            <a:ext cx="8347925" cy="183088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/>
              <a:t>Обучение </a:t>
            </a:r>
            <a:r>
              <a:rPr lang="ru-RU" sz="1600" b="1" dirty="0"/>
              <a:t>шахматам учащихся I-IV классов общеобразовательных организаций возможно с использованием четырех основных моделей шахматного </a:t>
            </a:r>
            <a:r>
              <a:rPr lang="ru-RU" sz="1600" b="1" dirty="0" smtClean="0"/>
              <a:t>образования:</a:t>
            </a:r>
          </a:p>
          <a:p>
            <a:pPr marL="0" indent="180975" algn="just">
              <a:spcBef>
                <a:spcPts val="0"/>
              </a:spcBef>
              <a:buNone/>
            </a:pPr>
            <a:endParaRPr lang="ru-RU" sz="1050" dirty="0" smtClean="0"/>
          </a:p>
          <a:p>
            <a:pPr algn="just">
              <a:spcBef>
                <a:spcPts val="0"/>
              </a:spcBef>
              <a:buClr>
                <a:srgbClr val="A8246F"/>
              </a:buClr>
              <a:buFont typeface="+mj-lt"/>
              <a:buAutoNum type="arabicPeriod" startAt="3"/>
              <a:tabLst>
                <a:tab pos="269875" algn="l"/>
              </a:tabLst>
            </a:pPr>
            <a:r>
              <a:rPr lang="ru-RU" sz="1600" dirty="0" smtClean="0"/>
              <a:t>Кружок </a:t>
            </a:r>
            <a:r>
              <a:rPr lang="ru-RU" sz="1600" dirty="0"/>
              <a:t>дополнительного образования в школе проводят педагоги дополнительного </a:t>
            </a:r>
            <a:r>
              <a:rPr lang="ru-RU" sz="1600" dirty="0" smtClean="0"/>
              <a:t>образования </a:t>
            </a:r>
            <a:r>
              <a:rPr lang="ru-RU" sz="1600" dirty="0"/>
              <a:t>на основе гражданско-правового договора с общеобразовательной организацией за счет переданных в местный бюджет ставок педагогов дополнительного образования (ставки педагогов дополнительного образования для занятий с обучающимися в дневное, вечернее и каникулярное </a:t>
            </a:r>
            <a:r>
              <a:rPr lang="ru-RU" sz="1600" dirty="0" smtClean="0"/>
              <a:t>время)</a:t>
            </a:r>
          </a:p>
          <a:p>
            <a:pPr algn="just">
              <a:spcBef>
                <a:spcPts val="0"/>
              </a:spcBef>
              <a:buClr>
                <a:srgbClr val="A8246F"/>
              </a:buClr>
              <a:buFont typeface="+mj-lt"/>
              <a:buAutoNum type="arabicPeriod" startAt="3"/>
              <a:tabLst>
                <a:tab pos="269875" algn="l"/>
              </a:tabLst>
            </a:pPr>
            <a:endParaRPr lang="ru-RU" sz="800" dirty="0"/>
          </a:p>
          <a:p>
            <a:pPr algn="just">
              <a:spcBef>
                <a:spcPts val="0"/>
              </a:spcBef>
              <a:buClr>
                <a:srgbClr val="A8246F"/>
              </a:buClr>
              <a:buFont typeface="+mj-lt"/>
              <a:buAutoNum type="arabicPeriod" startAt="3"/>
              <a:tabLst>
                <a:tab pos="269875" algn="l"/>
              </a:tabLst>
            </a:pPr>
            <a:r>
              <a:rPr lang="ru-RU" sz="1600" dirty="0" smtClean="0"/>
              <a:t>Кружок </a:t>
            </a:r>
            <a:r>
              <a:rPr lang="ru-RU" sz="1600" dirty="0"/>
              <a:t>обучения шахматам на базе школы по образовательной программе организации дополнительного образования (далее </a:t>
            </a:r>
            <a:r>
              <a:rPr lang="ru-RU" sz="1600" dirty="0" smtClean="0"/>
              <a:t>– ОДО</a:t>
            </a:r>
            <a:r>
              <a:rPr lang="ru-RU" sz="1600" dirty="0"/>
              <a:t>) проводят педагоги дополнительного образования, работающие в ОДО, в рамках сетевого взаимодействия (</a:t>
            </a:r>
            <a:r>
              <a:rPr lang="ru-RU" sz="1600" dirty="0" smtClean="0"/>
              <a:t>школа - ОДО</a:t>
            </a:r>
            <a:r>
              <a:rPr lang="ru-RU" sz="1600" dirty="0"/>
              <a:t>) по договору безвозмездной аренды с зачислением учащихся школы в </a:t>
            </a:r>
            <a:r>
              <a:rPr lang="ru-RU" sz="1600" dirty="0" smtClean="0"/>
              <a:t>ОДО</a:t>
            </a:r>
            <a:endParaRPr lang="ru-RU" sz="1600" dirty="0"/>
          </a:p>
          <a:p>
            <a:pPr algn="just">
              <a:lnSpc>
                <a:spcPct val="120000"/>
              </a:lnSpc>
              <a:spcBef>
                <a:spcPts val="0"/>
              </a:spcBef>
              <a:buAutoNum type="arabicParenR" startAt="2"/>
              <a:tabLst>
                <a:tab pos="450850" algn="l"/>
              </a:tabLst>
            </a:pPr>
            <a:endParaRPr lang="ru-RU" sz="1200" dirty="0"/>
          </a:p>
          <a:p>
            <a:pPr marL="0" indent="180975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200" dirty="0"/>
          </a:p>
        </p:txBody>
      </p:sp>
      <p:sp>
        <p:nvSpPr>
          <p:cNvPr id="10" name="Заголовок 13"/>
          <p:cNvSpPr txBox="1">
            <a:spLocks/>
          </p:cNvSpPr>
          <p:nvPr/>
        </p:nvSpPr>
        <p:spPr>
          <a:xfrm>
            <a:off x="1628775" y="391455"/>
            <a:ext cx="6556576" cy="852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Модели шахматного образования</a:t>
            </a:r>
          </a:p>
          <a:p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2" descr="https://ic.pics.livejournal.com/wdemihov/42991892/49545/49545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0850" r="18930" b="9348"/>
          <a:stretch/>
        </p:blipFill>
        <p:spPr bwMode="auto">
          <a:xfrm>
            <a:off x="8185351" y="77340"/>
            <a:ext cx="744793" cy="9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9" y="84714"/>
            <a:ext cx="976006" cy="976006"/>
          </a:xfrm>
          <a:prstGeom prst="rect">
            <a:avLst/>
          </a:prstGeom>
        </p:spPr>
      </p:pic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5626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2294" y="1273559"/>
            <a:ext cx="8347925" cy="183088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  <a:tabLst>
                <a:tab pos="541338" algn="l"/>
              </a:tabLst>
            </a:pPr>
            <a:r>
              <a:rPr lang="ru-RU" sz="1600" dirty="0" smtClean="0"/>
              <a:t>Каждое </a:t>
            </a:r>
            <a:r>
              <a:rPr lang="ru-RU" sz="1600" dirty="0"/>
              <a:t>занятие </a:t>
            </a:r>
            <a:r>
              <a:rPr lang="ru-RU" sz="1600" dirty="0" smtClean="0"/>
              <a:t>должно состоять </a:t>
            </a:r>
            <a:r>
              <a:rPr lang="ru-RU" sz="1600" dirty="0"/>
              <a:t>из теоретической и практической части, при этом практическая часть обязательно </a:t>
            </a:r>
            <a:r>
              <a:rPr lang="ru-RU" sz="1600" dirty="0" smtClean="0"/>
              <a:t>проводиться </a:t>
            </a:r>
            <a:r>
              <a:rPr lang="ru-RU" sz="1600" dirty="0"/>
              <a:t>в игровой форме и </a:t>
            </a:r>
            <a:r>
              <a:rPr lang="ru-RU" sz="1600" dirty="0" smtClean="0"/>
              <a:t>должна составлять </a:t>
            </a:r>
            <a:r>
              <a:rPr lang="ru-RU" sz="1600" b="1" dirty="0">
                <a:solidFill>
                  <a:srgbClr val="A8246F"/>
                </a:solidFill>
              </a:rPr>
              <a:t>не менее </a:t>
            </a:r>
            <a:r>
              <a:rPr lang="ru-RU" sz="1600" b="1" dirty="0" smtClean="0">
                <a:solidFill>
                  <a:srgbClr val="A8246F"/>
                </a:solidFill>
              </a:rPr>
              <a:t>50 % </a:t>
            </a:r>
            <a:r>
              <a:rPr lang="ru-RU" sz="1600" b="1" dirty="0">
                <a:solidFill>
                  <a:srgbClr val="A8246F"/>
                </a:solidFill>
              </a:rPr>
              <a:t>от общего времени занятия</a:t>
            </a:r>
            <a:r>
              <a:rPr lang="ru-RU" sz="1600" dirty="0"/>
              <a:t>. </a:t>
            </a:r>
            <a:endParaRPr lang="ru-RU" sz="1600" dirty="0" smtClean="0"/>
          </a:p>
          <a:p>
            <a:pPr marL="0" indent="0" algn="just">
              <a:spcBef>
                <a:spcPts val="0"/>
              </a:spcBef>
              <a:buNone/>
            </a:pPr>
            <a:endParaRPr lang="ru-RU" sz="8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/>
              <a:t>    </a:t>
            </a:r>
            <a:r>
              <a:rPr lang="ru-RU" sz="1600" b="1" dirty="0" smtClean="0"/>
              <a:t>Типы </a:t>
            </a:r>
            <a:r>
              <a:rPr lang="ru-RU" sz="1600" b="1" dirty="0"/>
              <a:t>уроков по шахматам</a:t>
            </a:r>
            <a:r>
              <a:rPr lang="ru-RU" sz="1600" b="1" dirty="0" smtClean="0"/>
              <a:t>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800" dirty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450850" algn="l"/>
              </a:tabLst>
            </a:pPr>
            <a:r>
              <a:rPr lang="ru-RU" sz="1600" dirty="0" smtClean="0"/>
              <a:t>получение </a:t>
            </a:r>
            <a:r>
              <a:rPr lang="ru-RU" sz="1600" dirty="0"/>
              <a:t>новых </a:t>
            </a:r>
            <a:r>
              <a:rPr lang="ru-RU" sz="1600" dirty="0" smtClean="0"/>
              <a:t>знаний</a:t>
            </a:r>
            <a:endParaRPr lang="ru-RU" sz="1600" dirty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450850" algn="l"/>
              </a:tabLst>
            </a:pPr>
            <a:r>
              <a:rPr lang="ru-RU" sz="1600" dirty="0" smtClean="0"/>
              <a:t>конкурс </a:t>
            </a:r>
            <a:r>
              <a:rPr lang="ru-RU" sz="1600" dirty="0"/>
              <a:t>решения </a:t>
            </a:r>
            <a:r>
              <a:rPr lang="ru-RU" sz="1600" dirty="0" smtClean="0"/>
              <a:t>задач</a:t>
            </a:r>
            <a:endParaRPr lang="ru-RU" sz="1600" dirty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450850" algn="l"/>
              </a:tabLst>
            </a:pPr>
            <a:r>
              <a:rPr lang="ru-RU" sz="1600" dirty="0" smtClean="0"/>
              <a:t>шахматные турниры</a:t>
            </a:r>
            <a:endParaRPr lang="ru-RU" sz="1600" dirty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450850" algn="l"/>
              </a:tabLst>
            </a:pPr>
            <a:r>
              <a:rPr lang="ru-RU" sz="1600" dirty="0" smtClean="0"/>
              <a:t>конкурсы </a:t>
            </a:r>
            <a:r>
              <a:rPr lang="ru-RU" sz="1600" dirty="0"/>
              <a:t>угадывания ходов Чемпионов </a:t>
            </a:r>
            <a:r>
              <a:rPr lang="ru-RU" sz="1600" dirty="0" smtClean="0"/>
              <a:t>Мира</a:t>
            </a:r>
            <a:endParaRPr lang="ru-RU" sz="1600" dirty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450850" algn="l"/>
              </a:tabLst>
            </a:pPr>
            <a:r>
              <a:rPr lang="ru-RU" sz="1600" dirty="0" smtClean="0"/>
              <a:t>шахматные праздники</a:t>
            </a:r>
          </a:p>
          <a:p>
            <a:pPr marL="0" indent="180975" algn="just">
              <a:spcBef>
                <a:spcPts val="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/>
              <a:t>Занятия должны проводится с учётом возрастных и индивидуальных особенностей учащихся.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8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/>
              <a:t>Преобладающая форма занятий – групповая, парная.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AutoNum type="arabicPeriod"/>
            </a:pPr>
            <a:endParaRPr lang="ru-RU" sz="1400" dirty="0"/>
          </a:p>
        </p:txBody>
      </p:sp>
      <p:sp>
        <p:nvSpPr>
          <p:cNvPr id="10" name="Заголовок 13"/>
          <p:cNvSpPr txBox="1">
            <a:spLocks/>
          </p:cNvSpPr>
          <p:nvPr/>
        </p:nvSpPr>
        <p:spPr>
          <a:xfrm>
            <a:off x="1614563" y="392803"/>
            <a:ext cx="6517808" cy="852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Особенности организации шахматных занятий</a:t>
            </a:r>
          </a:p>
          <a:p>
            <a:pPr algn="l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2" descr="https://ic.pics.livejournal.com/wdemihov/42991892/49545/49545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0850" r="18930" b="9348"/>
          <a:stretch/>
        </p:blipFill>
        <p:spPr bwMode="auto">
          <a:xfrm>
            <a:off x="8185351" y="77340"/>
            <a:ext cx="744793" cy="9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9" y="84714"/>
            <a:ext cx="976006" cy="976006"/>
          </a:xfrm>
          <a:prstGeom prst="rect">
            <a:avLst/>
          </a:prstGeom>
        </p:spPr>
      </p:pic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4140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c.pics.livejournal.com/wdemihov/42991892/49545/49545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0850" r="18930" b="9348"/>
          <a:stretch/>
        </p:blipFill>
        <p:spPr bwMode="auto">
          <a:xfrm>
            <a:off x="8185351" y="77340"/>
            <a:ext cx="744793" cy="9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9" y="84714"/>
            <a:ext cx="976006" cy="976006"/>
          </a:xfrm>
          <a:prstGeom prst="rect">
            <a:avLst/>
          </a:prstGeom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523875" y="1817462"/>
            <a:ext cx="8620125" cy="516164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dirty="0" smtClean="0"/>
              <a:t>Подготовка педагогических кадров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800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 smtClean="0"/>
              <a:t>На </a:t>
            </a:r>
            <a:r>
              <a:rPr lang="ru-RU" sz="2000" b="1" dirty="0" smtClean="0">
                <a:solidFill>
                  <a:srgbClr val="A8246F"/>
                </a:solidFill>
              </a:rPr>
              <a:t>01.02.2021</a:t>
            </a:r>
            <a:r>
              <a:rPr lang="ru-RU" sz="2000" b="1" dirty="0" smtClean="0"/>
              <a:t> обучено </a:t>
            </a:r>
            <a:r>
              <a:rPr lang="ru-RU" sz="2000" b="1" dirty="0" smtClean="0">
                <a:solidFill>
                  <a:srgbClr val="A8246F"/>
                </a:solidFill>
              </a:rPr>
              <a:t>915</a:t>
            </a:r>
            <a:r>
              <a:rPr lang="ru-RU" sz="2000" b="1" dirty="0" smtClean="0"/>
              <a:t> педагогов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 smtClean="0"/>
              <a:t>Планируется:</a:t>
            </a:r>
            <a:endParaRPr lang="ru-RU" sz="2000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41558" y="3847704"/>
            <a:ext cx="8620125" cy="5161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831999"/>
              </p:ext>
            </p:extLst>
          </p:nvPr>
        </p:nvGraphicFramePr>
        <p:xfrm>
          <a:off x="1187042" y="3378726"/>
          <a:ext cx="7223533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7025">
                  <a:extLst>
                    <a:ext uri="{9D8B030D-6E8A-4147-A177-3AD203B41FA5}">
                      <a16:colId xmlns="" xmlns:a16="http://schemas.microsoft.com/office/drawing/2014/main" val="4197820696"/>
                    </a:ext>
                  </a:extLst>
                </a:gridCol>
                <a:gridCol w="2276508">
                  <a:extLst>
                    <a:ext uri="{9D8B030D-6E8A-4147-A177-3AD203B41FA5}">
                      <a16:colId xmlns="" xmlns:a16="http://schemas.microsoft.com/office/drawing/2014/main" val="27770840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Мероприятия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Исполнители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6707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Курсы повышения квалификации</a:t>
                      </a:r>
                      <a:endParaRPr lang="ru-RU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ИРО РТ, педагогические</a:t>
                      </a:r>
                      <a:r>
                        <a:rPr lang="ru-RU" sz="1600" baseline="0" dirty="0" smtClean="0"/>
                        <a:t> колледжи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2043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600" b="1" dirty="0" smtClean="0"/>
                        <a:t>Профессиональная переподготовка</a:t>
                      </a:r>
                      <a:endParaRPr lang="ru-RU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73056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600" b="1" dirty="0" smtClean="0"/>
                        <a:t>Тьюторское сопровождение</a:t>
                      </a:r>
                      <a:endParaRPr lang="ru-RU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98344261"/>
                  </a:ext>
                </a:extLst>
              </a:tr>
            </a:tbl>
          </a:graphicData>
        </a:graphic>
      </p:graphicFrame>
      <p:sp>
        <p:nvSpPr>
          <p:cNvPr id="11" name="Заголовок 13"/>
          <p:cNvSpPr txBox="1">
            <a:spLocks/>
          </p:cNvSpPr>
          <p:nvPr/>
        </p:nvSpPr>
        <p:spPr>
          <a:xfrm>
            <a:off x="1559392" y="654862"/>
            <a:ext cx="6517808" cy="852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6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Р</a:t>
            </a:r>
            <a:r>
              <a:rPr lang="ru-RU" sz="26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еализация специального проекта </a:t>
            </a:r>
          </a:p>
          <a:p>
            <a:pPr>
              <a:defRPr/>
            </a:pPr>
            <a:r>
              <a:rPr lang="ru-RU" sz="26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по открытию шахматных зон </a:t>
            </a:r>
          </a:p>
          <a:p>
            <a:pPr>
              <a:defRPr/>
            </a:pPr>
            <a:r>
              <a:rPr lang="ru-RU" sz="26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в </a:t>
            </a:r>
            <a:r>
              <a:rPr lang="ru-RU" sz="26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общеобразовательных организациях </a:t>
            </a:r>
            <a:r>
              <a:rPr lang="ru-RU" sz="26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Республики Татарстан </a:t>
            </a:r>
          </a:p>
          <a:p>
            <a:endParaRPr lang="ru-RU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73493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ic.pics.livejournal.com/wdemihov/42991892/49545/49545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0850" r="18930" b="9348"/>
          <a:stretch/>
        </p:blipFill>
        <p:spPr bwMode="auto">
          <a:xfrm>
            <a:off x="8185351" y="77340"/>
            <a:ext cx="744793" cy="9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9" y="84714"/>
            <a:ext cx="976006" cy="976006"/>
          </a:xfrm>
          <a:prstGeom prst="rect">
            <a:avLst/>
          </a:prstGeom>
        </p:spPr>
      </p:pic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005966"/>
              </p:ext>
            </p:extLst>
          </p:nvPr>
        </p:nvGraphicFramePr>
        <p:xfrm>
          <a:off x="737314" y="1060720"/>
          <a:ext cx="8311436" cy="3866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7011">
                  <a:extLst>
                    <a:ext uri="{9D8B030D-6E8A-4147-A177-3AD203B41FA5}">
                      <a16:colId xmlns="" xmlns:a16="http://schemas.microsoft.com/office/drawing/2014/main" val="2362960865"/>
                    </a:ext>
                  </a:extLst>
                </a:gridCol>
                <a:gridCol w="1228725">
                  <a:extLst>
                    <a:ext uri="{9D8B030D-6E8A-4147-A177-3AD203B41FA5}">
                      <a16:colId xmlns="" xmlns:a16="http://schemas.microsoft.com/office/drawing/2014/main" val="3394032821"/>
                    </a:ext>
                  </a:extLst>
                </a:gridCol>
                <a:gridCol w="3695700">
                  <a:extLst>
                    <a:ext uri="{9D8B030D-6E8A-4147-A177-3AD203B41FA5}">
                      <a16:colId xmlns="" xmlns:a16="http://schemas.microsoft.com/office/drawing/2014/main" val="1343369295"/>
                    </a:ext>
                  </a:extLst>
                </a:gridCol>
              </a:tblGrid>
              <a:tr h="257446">
                <a:tc>
                  <a:txBody>
                    <a:bodyPr/>
                    <a:lstStyle/>
                    <a:p>
                      <a:pPr algn="ctr"/>
                      <a:r>
                        <a:rPr lang="ru-RU" sz="1250" b="1" dirty="0" smtClean="0">
                          <a:solidFill>
                            <a:schemeClr val="tx1"/>
                          </a:solidFill>
                        </a:rPr>
                        <a:t>Мероприятия</a:t>
                      </a:r>
                      <a:endParaRPr lang="ru-RU" sz="125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b="1" dirty="0" smtClean="0">
                          <a:solidFill>
                            <a:schemeClr val="tx1"/>
                          </a:solidFill>
                        </a:rPr>
                        <a:t>Срок исполнения</a:t>
                      </a:r>
                      <a:endParaRPr lang="ru-RU" sz="125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b="1" dirty="0" smtClean="0">
                          <a:solidFill>
                            <a:schemeClr val="tx1"/>
                          </a:solidFill>
                        </a:rPr>
                        <a:t>Исполнители </a:t>
                      </a:r>
                      <a:endParaRPr lang="ru-RU" sz="125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42962526"/>
                  </a:ext>
                </a:extLst>
              </a:tr>
              <a:tr h="99627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="1" dirty="0" smtClean="0"/>
                        <a:t>Создание рабочей </a:t>
                      </a:r>
                      <a:r>
                        <a:rPr lang="ru-RU" sz="125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из представителей Комиссии и МОиН РТ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50" b="1" dirty="0" smtClean="0"/>
                    </a:p>
                    <a:p>
                      <a:pPr algn="just"/>
                      <a:endParaRPr lang="ru-RU" sz="125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Январь 2021 года</a:t>
                      </a:r>
                      <a:endParaRPr lang="ru-RU" sz="125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Комиссия Президиума территориального регионального отделения Всероссийской политической партии «ЕДИНАЯ РОССИЯ» (далее - Комиссия)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Министерство</a:t>
                      </a:r>
                      <a:r>
                        <a:rPr lang="ru-RU" sz="1250" baseline="0" dirty="0" smtClean="0"/>
                        <a:t> образования и науки республики Татарстан (далее - </a:t>
                      </a:r>
                      <a:r>
                        <a:rPr lang="ru-RU" sz="1250" dirty="0" smtClean="0"/>
                        <a:t>МОиН</a:t>
                      </a:r>
                      <a:r>
                        <a:rPr lang="ru-RU" sz="1250" baseline="0" dirty="0" smtClean="0"/>
                        <a:t> РТ)</a:t>
                      </a:r>
                      <a:endParaRPr lang="ru-RU" sz="12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244212"/>
                  </a:ext>
                </a:extLst>
              </a:tr>
              <a:tr h="111559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="1" dirty="0" smtClean="0"/>
                        <a:t>Подготовка и направление в муниципальные органы</a:t>
                      </a:r>
                      <a:r>
                        <a:rPr lang="ru-RU" sz="1250" b="1" baseline="0" dirty="0" smtClean="0"/>
                        <a:t> управления образованием рекомендательного письма о создании и организации работы шахматных зон в ОО РТ</a:t>
                      </a:r>
                      <a:endParaRPr lang="ru-RU" sz="125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Январь 2021 года</a:t>
                      </a:r>
                      <a:endParaRPr lang="ru-RU" sz="125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МОиН</a:t>
                      </a:r>
                      <a:r>
                        <a:rPr lang="ru-RU" sz="1250" baseline="0" dirty="0" smtClean="0"/>
                        <a:t> РТ</a:t>
                      </a:r>
                      <a:endParaRPr lang="ru-RU" sz="1250" dirty="0" smtClean="0"/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Комиссия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14772781"/>
                  </a:ext>
                </a:extLst>
              </a:tr>
              <a:tr h="94396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="1" dirty="0" smtClean="0"/>
                        <a:t>Создание регионального методического центра на базе Института развития</a:t>
                      </a:r>
                      <a:r>
                        <a:rPr lang="ru-RU" sz="1250" b="1" baseline="0" dirty="0" smtClean="0"/>
                        <a:t> образования Республики Татарстан </a:t>
                      </a:r>
                      <a:endParaRPr lang="ru-RU" sz="1250" b="1" dirty="0" smtClean="0"/>
                    </a:p>
                    <a:p>
                      <a:pPr algn="just"/>
                      <a:endParaRPr lang="ru-RU" sz="125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/>
                        <a:t>В течение реализации проекта</a:t>
                      </a:r>
                      <a:endParaRPr lang="ru-RU" sz="125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МОиН</a:t>
                      </a:r>
                      <a:r>
                        <a:rPr lang="ru-RU" sz="1250" baseline="0" dirty="0" smtClean="0"/>
                        <a:t> РТ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aseline="0" dirty="0" smtClean="0"/>
                        <a:t>ИРО РТ</a:t>
                      </a:r>
                      <a:endParaRPr lang="ru-RU" sz="12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86006700"/>
                  </a:ext>
                </a:extLst>
              </a:tr>
            </a:tbl>
          </a:graphicData>
        </a:graphic>
      </p:graphicFrame>
      <p:sp>
        <p:nvSpPr>
          <p:cNvPr id="8" name="Заголовок 13"/>
          <p:cNvSpPr txBox="1">
            <a:spLocks/>
          </p:cNvSpPr>
          <p:nvPr/>
        </p:nvSpPr>
        <p:spPr>
          <a:xfrm>
            <a:off x="1495107" y="85471"/>
            <a:ext cx="6690244" cy="852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Мероприятия </a:t>
            </a:r>
          </a:p>
          <a:p>
            <a:pPr>
              <a:defRPr/>
            </a:pPr>
            <a:r>
              <a:rPr lang="ru-RU" sz="32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«Дорожной карты»</a:t>
            </a:r>
          </a:p>
        </p:txBody>
      </p:sp>
    </p:spTree>
    <p:extLst>
      <p:ext uri="{BB962C8B-B14F-4D97-AF65-F5344CB8AC3E}">
        <p14:creationId xmlns:p14="http://schemas.microsoft.com/office/powerpoint/2010/main" val="20932244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ic.pics.livejournal.com/wdemihov/42991892/49545/49545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0850" r="18930" b="9348"/>
          <a:stretch/>
        </p:blipFill>
        <p:spPr bwMode="auto">
          <a:xfrm>
            <a:off x="8185351" y="77340"/>
            <a:ext cx="744793" cy="9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9" y="84714"/>
            <a:ext cx="976006" cy="976006"/>
          </a:xfrm>
          <a:prstGeom prst="rect">
            <a:avLst/>
          </a:prstGeom>
        </p:spPr>
      </p:pic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118851"/>
              </p:ext>
            </p:extLst>
          </p:nvPr>
        </p:nvGraphicFramePr>
        <p:xfrm>
          <a:off x="737314" y="1184545"/>
          <a:ext cx="8311436" cy="3528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7011">
                  <a:extLst>
                    <a:ext uri="{9D8B030D-6E8A-4147-A177-3AD203B41FA5}">
                      <a16:colId xmlns="" xmlns:a16="http://schemas.microsoft.com/office/drawing/2014/main" val="2362960865"/>
                    </a:ext>
                  </a:extLst>
                </a:gridCol>
                <a:gridCol w="1228725">
                  <a:extLst>
                    <a:ext uri="{9D8B030D-6E8A-4147-A177-3AD203B41FA5}">
                      <a16:colId xmlns="" xmlns:a16="http://schemas.microsoft.com/office/drawing/2014/main" val="3394032821"/>
                    </a:ext>
                  </a:extLst>
                </a:gridCol>
                <a:gridCol w="3695700">
                  <a:extLst>
                    <a:ext uri="{9D8B030D-6E8A-4147-A177-3AD203B41FA5}">
                      <a16:colId xmlns="" xmlns:a16="http://schemas.microsoft.com/office/drawing/2014/main" val="1343369295"/>
                    </a:ext>
                  </a:extLst>
                </a:gridCol>
              </a:tblGrid>
              <a:tr h="257446">
                <a:tc>
                  <a:txBody>
                    <a:bodyPr/>
                    <a:lstStyle/>
                    <a:p>
                      <a:pPr algn="ctr"/>
                      <a:r>
                        <a:rPr lang="ru-RU" sz="1250" b="1" dirty="0" smtClean="0">
                          <a:solidFill>
                            <a:schemeClr val="tx1"/>
                          </a:solidFill>
                        </a:rPr>
                        <a:t>Мероприятия</a:t>
                      </a:r>
                      <a:endParaRPr lang="ru-RU" sz="125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b="1" dirty="0" smtClean="0">
                          <a:solidFill>
                            <a:schemeClr val="tx1"/>
                          </a:solidFill>
                        </a:rPr>
                        <a:t>Срок исполнения</a:t>
                      </a:r>
                      <a:endParaRPr lang="ru-RU" sz="125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b="1" dirty="0" smtClean="0">
                          <a:solidFill>
                            <a:schemeClr val="tx1"/>
                          </a:solidFill>
                        </a:rPr>
                        <a:t>Исполнители </a:t>
                      </a:r>
                      <a:endParaRPr lang="ru-RU" sz="125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42962526"/>
                  </a:ext>
                </a:extLst>
              </a:tr>
              <a:tr h="99627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="1" dirty="0" smtClean="0"/>
                        <a:t>Организация</a:t>
                      </a:r>
                      <a:r>
                        <a:rPr lang="ru-RU" sz="1250" b="1" baseline="0" dirty="0" smtClean="0"/>
                        <a:t> выездных мероприятий Комиссии в МР с целью мониторинга создания шахматных зон</a:t>
                      </a:r>
                      <a:endParaRPr lang="ru-RU" sz="1250" b="1" dirty="0" smtClean="0"/>
                    </a:p>
                    <a:p>
                      <a:pPr algn="just"/>
                      <a:endParaRPr lang="ru-RU" sz="125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По</a:t>
                      </a:r>
                      <a:r>
                        <a:rPr lang="ru-RU" sz="1250" baseline="0" dirty="0" smtClean="0"/>
                        <a:t> отдельному графику</a:t>
                      </a:r>
                      <a:endParaRPr lang="ru-RU" sz="125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Комиссия Президиума территориального регионального отделения Всероссийской политической партии «ЕДИНАЯ РОССИЯ» (далее - Комиссия)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244212"/>
                  </a:ext>
                </a:extLst>
              </a:tr>
              <a:tr h="111559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="1" dirty="0" smtClean="0"/>
                        <a:t>Организация</a:t>
                      </a:r>
                      <a:r>
                        <a:rPr lang="ru-RU" sz="1250" b="1" baseline="0" dirty="0" smtClean="0"/>
                        <a:t> выездных мероприятий рабочих групп в МР с целью презентации лучших практик</a:t>
                      </a:r>
                      <a:endParaRPr lang="ru-RU" sz="1250" b="1" dirty="0" smtClean="0"/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5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По отдельному графику</a:t>
                      </a:r>
                      <a:endParaRPr lang="ru-RU" sz="125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МОиН</a:t>
                      </a:r>
                      <a:r>
                        <a:rPr lang="ru-RU" sz="1250" baseline="0" dirty="0" smtClean="0"/>
                        <a:t> РТ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aseline="0" dirty="0" smtClean="0"/>
                        <a:t>ИРО РТ</a:t>
                      </a:r>
                      <a:endParaRPr lang="ru-RU" sz="125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14772781"/>
                  </a:ext>
                </a:extLst>
              </a:tr>
              <a:tr h="94396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="1" dirty="0" smtClean="0"/>
                        <a:t>Создание регионального</a:t>
                      </a:r>
                      <a:r>
                        <a:rPr lang="ru-RU" sz="1250" b="1" baseline="0" dirty="0" smtClean="0"/>
                        <a:t> ресурсного центра по организации шахматных турниров на базе </a:t>
                      </a:r>
                      <a:r>
                        <a:rPr lang="ru-RU" sz="1250" b="1" baseline="0" dirty="0" err="1" smtClean="0"/>
                        <a:t>Лениногорского</a:t>
                      </a:r>
                      <a:r>
                        <a:rPr lang="ru-RU" sz="1250" b="1" baseline="0" dirty="0" smtClean="0"/>
                        <a:t> района</a:t>
                      </a:r>
                      <a:endParaRPr lang="ru-RU" sz="125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/>
                        <a:t>март</a:t>
                      </a:r>
                      <a:endParaRPr lang="ru-RU" sz="125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МОиН</a:t>
                      </a:r>
                      <a:r>
                        <a:rPr lang="ru-RU" sz="1250" baseline="0" dirty="0" smtClean="0"/>
                        <a:t> РТ</a:t>
                      </a:r>
                      <a:endParaRPr lang="ru-RU" sz="12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86006700"/>
                  </a:ext>
                </a:extLst>
              </a:tr>
            </a:tbl>
          </a:graphicData>
        </a:graphic>
      </p:graphicFrame>
      <p:sp>
        <p:nvSpPr>
          <p:cNvPr id="8" name="Заголовок 13"/>
          <p:cNvSpPr txBox="1">
            <a:spLocks/>
          </p:cNvSpPr>
          <p:nvPr/>
        </p:nvSpPr>
        <p:spPr>
          <a:xfrm>
            <a:off x="1495107" y="85471"/>
            <a:ext cx="6690244" cy="852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Мероприятия </a:t>
            </a:r>
          </a:p>
          <a:p>
            <a:pPr>
              <a:defRPr/>
            </a:pPr>
            <a:r>
              <a:rPr lang="ru-RU" sz="32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«Дорожной карты»</a:t>
            </a:r>
          </a:p>
        </p:txBody>
      </p:sp>
    </p:spTree>
    <p:extLst>
      <p:ext uri="{BB962C8B-B14F-4D97-AF65-F5344CB8AC3E}">
        <p14:creationId xmlns:p14="http://schemas.microsoft.com/office/powerpoint/2010/main" val="25854648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ic.pics.livejournal.com/wdemihov/42991892/49545/49545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0850" r="18930" b="9348"/>
          <a:stretch/>
        </p:blipFill>
        <p:spPr bwMode="auto">
          <a:xfrm>
            <a:off x="8185351" y="77340"/>
            <a:ext cx="744793" cy="9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9" y="84714"/>
            <a:ext cx="976006" cy="976006"/>
          </a:xfrm>
          <a:prstGeom prst="rect">
            <a:avLst/>
          </a:prstGeom>
        </p:spPr>
      </p:pic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498919"/>
              </p:ext>
            </p:extLst>
          </p:nvPr>
        </p:nvGraphicFramePr>
        <p:xfrm>
          <a:off x="737314" y="1182513"/>
          <a:ext cx="8205830" cy="36471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7011">
                  <a:extLst>
                    <a:ext uri="{9D8B030D-6E8A-4147-A177-3AD203B41FA5}">
                      <a16:colId xmlns="" xmlns:a16="http://schemas.microsoft.com/office/drawing/2014/main" val="2362960865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3394032821"/>
                    </a:ext>
                  </a:extLst>
                </a:gridCol>
                <a:gridCol w="3409119">
                  <a:extLst>
                    <a:ext uri="{9D8B030D-6E8A-4147-A177-3AD203B41FA5}">
                      <a16:colId xmlns="" xmlns:a16="http://schemas.microsoft.com/office/drawing/2014/main" val="1343369295"/>
                    </a:ext>
                  </a:extLst>
                </a:gridCol>
              </a:tblGrid>
              <a:tr h="257446">
                <a:tc>
                  <a:txBody>
                    <a:bodyPr/>
                    <a:lstStyle/>
                    <a:p>
                      <a:pPr algn="ctr"/>
                      <a:r>
                        <a:rPr lang="ru-RU" sz="1250" b="1" dirty="0" smtClean="0">
                          <a:solidFill>
                            <a:schemeClr val="tx1"/>
                          </a:solidFill>
                        </a:rPr>
                        <a:t>Мероприятия</a:t>
                      </a:r>
                      <a:endParaRPr lang="ru-RU" sz="125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b="1" dirty="0" smtClean="0">
                          <a:solidFill>
                            <a:schemeClr val="tx1"/>
                          </a:solidFill>
                        </a:rPr>
                        <a:t>Срок исполнения</a:t>
                      </a:r>
                      <a:endParaRPr lang="ru-RU" sz="125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b="1" dirty="0" smtClean="0">
                          <a:solidFill>
                            <a:schemeClr val="tx1"/>
                          </a:solidFill>
                        </a:rPr>
                        <a:t>Исполнители </a:t>
                      </a:r>
                      <a:endParaRPr lang="ru-RU" sz="125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42962526"/>
                  </a:ext>
                </a:extLst>
              </a:tr>
              <a:tr h="996276">
                <a:tc>
                  <a:txBody>
                    <a:bodyPr/>
                    <a:lstStyle/>
                    <a:p>
                      <a:pPr algn="just"/>
                      <a:r>
                        <a:rPr lang="ru-RU" sz="1250" b="1" dirty="0" smtClean="0"/>
                        <a:t>Создание базы данных потребностей МР в создании шахматных зон</a:t>
                      </a:r>
                      <a:endParaRPr lang="ru-RU" sz="125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Январь 2021 года</a:t>
                      </a:r>
                      <a:endParaRPr lang="ru-RU" sz="125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Комиссия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МОиН</a:t>
                      </a:r>
                      <a:r>
                        <a:rPr lang="ru-RU" sz="1250" baseline="0" dirty="0" smtClean="0"/>
                        <a:t> РТ</a:t>
                      </a:r>
                      <a:endParaRPr lang="ru-RU" sz="12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244212"/>
                  </a:ext>
                </a:extLst>
              </a:tr>
              <a:tr h="111559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="1" dirty="0" smtClean="0"/>
                        <a:t>Разработка и утверждение Методических рекомендаций по организации обучения шахматам учащихся I-IV классов общеобразовательных организаций Республики Татарстан</a:t>
                      </a:r>
                      <a:endParaRPr lang="ru-RU" sz="125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Январь 2021 года</a:t>
                      </a:r>
                      <a:endParaRPr lang="ru-RU" sz="125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Комиссия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МОиН</a:t>
                      </a:r>
                      <a:r>
                        <a:rPr lang="ru-RU" sz="1250" baseline="0" dirty="0" smtClean="0"/>
                        <a:t> РТ</a:t>
                      </a:r>
                      <a:endParaRPr lang="ru-RU" sz="12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14772781"/>
                  </a:ext>
                </a:extLst>
              </a:tr>
              <a:tr h="943967">
                <a:tc>
                  <a:txBody>
                    <a:bodyPr/>
                    <a:lstStyle/>
                    <a:p>
                      <a:pPr algn="just"/>
                      <a:r>
                        <a:rPr lang="ru-RU" sz="1250" b="1" dirty="0" smtClean="0"/>
                        <a:t>Обеспечение школ учебно-методическими комплексами, методическими</a:t>
                      </a:r>
                      <a:r>
                        <a:rPr lang="ru-RU" sz="1250" b="1" baseline="0" dirty="0" smtClean="0"/>
                        <a:t> пособиями</a:t>
                      </a:r>
                      <a:endParaRPr lang="ru-RU" sz="125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/>
                        <a:t>В течение реализации проекта</a:t>
                      </a:r>
                      <a:endParaRPr lang="ru-RU" sz="125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50" dirty="0" smtClean="0"/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МОиН</a:t>
                      </a:r>
                      <a:r>
                        <a:rPr lang="ru-RU" sz="1250" baseline="0" dirty="0" smtClean="0"/>
                        <a:t> РТ, муниципальные образования</a:t>
                      </a:r>
                      <a:endParaRPr lang="ru-RU" sz="12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86006700"/>
                  </a:ext>
                </a:extLst>
              </a:tr>
            </a:tbl>
          </a:graphicData>
        </a:graphic>
      </p:graphicFrame>
      <p:sp>
        <p:nvSpPr>
          <p:cNvPr id="8" name="Заголовок 13"/>
          <p:cNvSpPr txBox="1">
            <a:spLocks/>
          </p:cNvSpPr>
          <p:nvPr/>
        </p:nvSpPr>
        <p:spPr>
          <a:xfrm>
            <a:off x="1495107" y="85471"/>
            <a:ext cx="6690244" cy="852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Мероприятия </a:t>
            </a:r>
          </a:p>
          <a:p>
            <a:pPr>
              <a:defRPr/>
            </a:pPr>
            <a:r>
              <a:rPr lang="ru-RU" sz="32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«Дорожной карты»</a:t>
            </a:r>
          </a:p>
        </p:txBody>
      </p:sp>
    </p:spTree>
    <p:extLst>
      <p:ext uri="{BB962C8B-B14F-4D97-AF65-F5344CB8AC3E}">
        <p14:creationId xmlns:p14="http://schemas.microsoft.com/office/powerpoint/2010/main" val="15371162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ic.pics.livejournal.com/wdemihov/42991892/49545/49545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0850" r="18930" b="9348"/>
          <a:stretch/>
        </p:blipFill>
        <p:spPr bwMode="auto">
          <a:xfrm>
            <a:off x="8185351" y="77340"/>
            <a:ext cx="744793" cy="9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9" y="84714"/>
            <a:ext cx="976006" cy="976006"/>
          </a:xfrm>
          <a:prstGeom prst="rect">
            <a:avLst/>
          </a:prstGeom>
        </p:spPr>
      </p:pic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1039728"/>
              </p:ext>
            </p:extLst>
          </p:nvPr>
        </p:nvGraphicFramePr>
        <p:xfrm>
          <a:off x="737314" y="1639713"/>
          <a:ext cx="8205830" cy="24126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7011">
                  <a:extLst>
                    <a:ext uri="{9D8B030D-6E8A-4147-A177-3AD203B41FA5}">
                      <a16:colId xmlns="" xmlns:a16="http://schemas.microsoft.com/office/drawing/2014/main" val="2362960865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3394032821"/>
                    </a:ext>
                  </a:extLst>
                </a:gridCol>
                <a:gridCol w="3409119">
                  <a:extLst>
                    <a:ext uri="{9D8B030D-6E8A-4147-A177-3AD203B41FA5}">
                      <a16:colId xmlns="" xmlns:a16="http://schemas.microsoft.com/office/drawing/2014/main" val="1343369295"/>
                    </a:ext>
                  </a:extLst>
                </a:gridCol>
              </a:tblGrid>
              <a:tr h="257446">
                <a:tc>
                  <a:txBody>
                    <a:bodyPr/>
                    <a:lstStyle/>
                    <a:p>
                      <a:pPr algn="ctr"/>
                      <a:r>
                        <a:rPr lang="ru-RU" sz="1250" b="1" dirty="0" smtClean="0">
                          <a:solidFill>
                            <a:schemeClr val="tx1"/>
                          </a:solidFill>
                        </a:rPr>
                        <a:t>Мероприятия</a:t>
                      </a:r>
                      <a:endParaRPr lang="ru-RU" sz="125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b="1" dirty="0" smtClean="0">
                          <a:solidFill>
                            <a:schemeClr val="tx1"/>
                          </a:solidFill>
                        </a:rPr>
                        <a:t>Срок исполнения</a:t>
                      </a:r>
                      <a:endParaRPr lang="ru-RU" sz="125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b="1" dirty="0" smtClean="0">
                          <a:solidFill>
                            <a:schemeClr val="tx1"/>
                          </a:solidFill>
                        </a:rPr>
                        <a:t>Исполнители </a:t>
                      </a:r>
                      <a:endParaRPr lang="ru-RU" sz="125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42962526"/>
                  </a:ext>
                </a:extLst>
              </a:tr>
              <a:tr h="996276">
                <a:tc>
                  <a:txBody>
                    <a:bodyPr/>
                    <a:lstStyle/>
                    <a:p>
                      <a:pPr algn="just"/>
                      <a:r>
                        <a:rPr lang="ru-RU" sz="1250" b="1" dirty="0" smtClean="0"/>
                        <a:t>Организация 100%</a:t>
                      </a:r>
                      <a:r>
                        <a:rPr lang="ru-RU" sz="1250" b="1" baseline="0" dirty="0" smtClean="0"/>
                        <a:t> обучения учителей начальных классов на базе педагогических колледжей</a:t>
                      </a:r>
                      <a:endParaRPr lang="ru-RU" sz="125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февраль-июль</a:t>
                      </a:r>
                      <a:r>
                        <a:rPr lang="ru-RU" sz="1250" baseline="0" dirty="0" smtClean="0"/>
                        <a:t> 2021 года</a:t>
                      </a:r>
                      <a:endParaRPr lang="ru-RU" sz="125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МОиН</a:t>
                      </a:r>
                      <a:r>
                        <a:rPr lang="ru-RU" sz="1250" baseline="0" dirty="0" smtClean="0"/>
                        <a:t> РТ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aseline="0" dirty="0" smtClean="0"/>
                        <a:t>Казанский педагогический колледж</a:t>
                      </a:r>
                      <a:endParaRPr lang="ru-RU" sz="12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244212"/>
                  </a:ext>
                </a:extLst>
              </a:tr>
              <a:tr h="94396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="1" dirty="0" smtClean="0"/>
                        <a:t>Подготовка аналитических материалов по итогам реализации проекта</a:t>
                      </a:r>
                    </a:p>
                    <a:p>
                      <a:pPr algn="just"/>
                      <a:endParaRPr lang="ru-RU" sz="125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/>
                        <a:t>В течение реализации проекта</a:t>
                      </a:r>
                      <a:endParaRPr lang="ru-RU" sz="125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Комиссия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/>
                        <a:t>МОиН</a:t>
                      </a:r>
                      <a:r>
                        <a:rPr lang="ru-RU" sz="1250" baseline="0" dirty="0" smtClean="0"/>
                        <a:t> РТ</a:t>
                      </a:r>
                      <a:endParaRPr lang="ru-RU" sz="12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86006700"/>
                  </a:ext>
                </a:extLst>
              </a:tr>
            </a:tbl>
          </a:graphicData>
        </a:graphic>
      </p:graphicFrame>
      <p:sp>
        <p:nvSpPr>
          <p:cNvPr id="8" name="Заголовок 13"/>
          <p:cNvSpPr txBox="1">
            <a:spLocks/>
          </p:cNvSpPr>
          <p:nvPr/>
        </p:nvSpPr>
        <p:spPr>
          <a:xfrm>
            <a:off x="1495107" y="85471"/>
            <a:ext cx="6690244" cy="852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Мероприятия </a:t>
            </a:r>
          </a:p>
          <a:p>
            <a:pPr>
              <a:defRPr/>
            </a:pPr>
            <a:r>
              <a:rPr lang="ru-RU" sz="32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«Дорожной карты»</a:t>
            </a:r>
          </a:p>
        </p:txBody>
      </p:sp>
    </p:spTree>
    <p:extLst>
      <p:ext uri="{BB962C8B-B14F-4D97-AF65-F5344CB8AC3E}">
        <p14:creationId xmlns:p14="http://schemas.microsoft.com/office/powerpoint/2010/main" val="17026150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ic.pics.livejournal.com/wdemihov/42991892/49545/49545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0850" r="18930" b="9348"/>
          <a:stretch/>
        </p:blipFill>
        <p:spPr bwMode="auto">
          <a:xfrm>
            <a:off x="8185351" y="77340"/>
            <a:ext cx="744793" cy="9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9" y="84714"/>
            <a:ext cx="976006" cy="976006"/>
          </a:xfrm>
          <a:prstGeom prst="rect">
            <a:avLst/>
          </a:prstGeom>
        </p:spPr>
      </p:pic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962402"/>
              </p:ext>
            </p:extLst>
          </p:nvPr>
        </p:nvGraphicFramePr>
        <p:xfrm>
          <a:off x="643243" y="1107053"/>
          <a:ext cx="8367407" cy="385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6982">
                  <a:extLst>
                    <a:ext uri="{9D8B030D-6E8A-4147-A177-3AD203B41FA5}">
                      <a16:colId xmlns="" xmlns:a16="http://schemas.microsoft.com/office/drawing/2014/main" val="2362960865"/>
                    </a:ext>
                  </a:extLst>
                </a:gridCol>
                <a:gridCol w="1933474">
                  <a:extLst>
                    <a:ext uri="{9D8B030D-6E8A-4147-A177-3AD203B41FA5}">
                      <a16:colId xmlns="" xmlns:a16="http://schemas.microsoft.com/office/drawing/2014/main" val="3394032821"/>
                    </a:ext>
                  </a:extLst>
                </a:gridCol>
                <a:gridCol w="1466951">
                  <a:extLst>
                    <a:ext uri="{9D8B030D-6E8A-4147-A177-3AD203B41FA5}">
                      <a16:colId xmlns="" xmlns:a16="http://schemas.microsoft.com/office/drawing/2014/main" val="1343369295"/>
                    </a:ext>
                  </a:extLst>
                </a:gridCol>
              </a:tblGrid>
              <a:tr h="225282"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СРОК ИСПОЛНЕНИЯ</a:t>
                      </a:r>
                      <a:endParaRPr lang="ru-RU" sz="13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ИСПОЛНИТЕЛИ </a:t>
                      </a:r>
                      <a:endParaRPr lang="ru-RU" sz="13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42962526"/>
                  </a:ext>
                </a:extLst>
              </a:tr>
              <a:tr h="32750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baseline="0" dirty="0" smtClean="0"/>
                        <a:t>РАБОТА С ДЕТЬМИ</a:t>
                      </a:r>
                      <a:endParaRPr lang="ru-RU" sz="1200" b="1" dirty="0" smtClean="0"/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dirty="0" smtClean="0"/>
                        <a:t>Обучение шахматам детей дошкольного возраста в формате игровой деятельности </a:t>
                      </a:r>
                      <a:r>
                        <a:rPr lang="ru-RU" sz="1200" baseline="0" dirty="0" smtClean="0"/>
                        <a:t>в дошкольных образовательных организациях</a:t>
                      </a:r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baseline="0" dirty="0" smtClean="0"/>
                        <a:t>Комплекс мероприятий по развитию шахматных умений у дошкольников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В ТЕЧЕНИЕ РЕАЛИЗАЦИИ</a:t>
                      </a:r>
                      <a:r>
                        <a:rPr lang="ru-RU" sz="1200" baseline="0" dirty="0" smtClean="0"/>
                        <a:t> ПРОЕКТА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МОИН</a:t>
                      </a:r>
                      <a:r>
                        <a:rPr lang="ru-RU" sz="1200" baseline="0" dirty="0" smtClean="0"/>
                        <a:t> РТ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91611748"/>
                  </a:ext>
                </a:extLst>
              </a:tr>
              <a:tr h="32750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1" baseline="0" dirty="0" smtClean="0"/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b="0" baseline="0" dirty="0" smtClean="0"/>
                        <a:t>Обучение школьников игре в шахматы</a:t>
                      </a:r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b="0" baseline="0" dirty="0" smtClean="0"/>
                        <a:t>Поддержка и подготовка детей к участию в соревнованиях</a:t>
                      </a:r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b="0" baseline="0" dirty="0" smtClean="0"/>
                        <a:t>Организация онлайн-занятий с гроссмейстерами, тренерами и педагогами</a:t>
                      </a:r>
                      <a:endParaRPr lang="ru-RU" sz="1200" b="1" baseline="0" dirty="0" smtClean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В ТЕЧЕНИЕ РЕАЛИЗАЦИИ</a:t>
                      </a:r>
                      <a:r>
                        <a:rPr lang="ru-RU" sz="1200" baseline="0" dirty="0" smtClean="0"/>
                        <a:t> ПРОЕКТА</a:t>
                      </a:r>
                      <a:endParaRPr lang="ru-RU" sz="1200" dirty="0" smtClean="0"/>
                    </a:p>
                    <a:p>
                      <a:pPr algn="ctr"/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МОИН</a:t>
                      </a:r>
                      <a:r>
                        <a:rPr lang="ru-RU" sz="1200" baseline="0" dirty="0" smtClean="0"/>
                        <a:t> РТ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3158934"/>
                  </a:ext>
                </a:extLst>
              </a:tr>
              <a:tr h="32750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baseline="0" dirty="0" smtClean="0"/>
                        <a:t>РАБОТА С ПЕДАГОГАМИ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1" baseline="0" dirty="0" smtClean="0"/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b="0" baseline="0" dirty="0" smtClean="0"/>
                        <a:t>Организация и проведение курсов повышения квалификации и переподготовки, семинаров, мастер-классов, конкурсов</a:t>
                      </a:r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b="0" baseline="0" dirty="0" smtClean="0"/>
                        <a:t>Тьюторское сопровождение</a:t>
                      </a:r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b="0" baseline="0" dirty="0" smtClean="0"/>
                        <a:t>Онлайн-консультации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В ТЕЧЕНИЕ РЕАЛИЗАЦИИ</a:t>
                      </a:r>
                      <a:r>
                        <a:rPr lang="ru-RU" sz="1200" baseline="0" dirty="0" smtClean="0"/>
                        <a:t> ПРОЕКТА</a:t>
                      </a:r>
                      <a:endParaRPr lang="ru-RU" sz="1200" dirty="0" smtClean="0"/>
                    </a:p>
                    <a:p>
                      <a:pPr algn="ctr"/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МОИН</a:t>
                      </a:r>
                      <a:r>
                        <a:rPr lang="ru-RU" sz="1200" baseline="0" dirty="0" smtClean="0"/>
                        <a:t> РТ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10181685"/>
                  </a:ext>
                </a:extLst>
              </a:tr>
            </a:tbl>
          </a:graphicData>
        </a:graphic>
      </p:graphicFrame>
      <p:sp>
        <p:nvSpPr>
          <p:cNvPr id="8" name="Заголовок 13"/>
          <p:cNvSpPr txBox="1">
            <a:spLocks/>
          </p:cNvSpPr>
          <p:nvPr/>
        </p:nvSpPr>
        <p:spPr>
          <a:xfrm>
            <a:off x="1628775" y="85471"/>
            <a:ext cx="6556576" cy="852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Мероприятия </a:t>
            </a:r>
          </a:p>
          <a:p>
            <a:pPr>
              <a:defRPr/>
            </a:pPr>
            <a:r>
              <a:rPr lang="ru-RU" sz="32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«Дорожной карты»</a:t>
            </a:r>
          </a:p>
        </p:txBody>
      </p:sp>
    </p:spTree>
    <p:extLst>
      <p:ext uri="{BB962C8B-B14F-4D97-AF65-F5344CB8AC3E}">
        <p14:creationId xmlns:p14="http://schemas.microsoft.com/office/powerpoint/2010/main" val="3028157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ic.pics.livejournal.com/wdemihov/42991892/49545/49545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0850" r="18930" b="9348"/>
          <a:stretch/>
        </p:blipFill>
        <p:spPr bwMode="auto">
          <a:xfrm>
            <a:off x="8185351" y="77340"/>
            <a:ext cx="744793" cy="9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9" y="84714"/>
            <a:ext cx="976006" cy="976006"/>
          </a:xfrm>
          <a:prstGeom prst="rect">
            <a:avLst/>
          </a:prstGeom>
        </p:spPr>
      </p:pic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84425" y="1389307"/>
            <a:ext cx="81361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>
              <a:defRPr/>
            </a:pPr>
            <a:r>
              <a:rPr lang="ru-RU" sz="2000" b="1" dirty="0" smtClean="0">
                <a:solidFill>
                  <a:srgbClr val="0033CC"/>
                </a:solidFill>
              </a:rPr>
              <a:t>Итоги реализации </a:t>
            </a:r>
            <a:r>
              <a:rPr lang="ru-RU" sz="2000" dirty="0" smtClean="0">
                <a:solidFill>
                  <a:srgbClr val="0033CC"/>
                </a:solidFill>
              </a:rPr>
              <a:t>специального проекта </a:t>
            </a:r>
            <a:r>
              <a:rPr lang="ru-RU" sz="2000" dirty="0">
                <a:solidFill>
                  <a:srgbClr val="0033CC"/>
                </a:solidFill>
              </a:rPr>
              <a:t>Комиссии Президиума территориального регионального отделения </a:t>
            </a:r>
            <a:r>
              <a:rPr lang="ru-RU" sz="2000" dirty="0" smtClean="0">
                <a:solidFill>
                  <a:srgbClr val="0033CC"/>
                </a:solidFill>
              </a:rPr>
              <a:t>Всероссийской </a:t>
            </a:r>
            <a:r>
              <a:rPr lang="ru-RU" sz="2000" dirty="0">
                <a:solidFill>
                  <a:srgbClr val="0033CC"/>
                </a:solidFill>
              </a:rPr>
              <a:t>политической партии «ЕДИНАЯ РОССИЯ» </a:t>
            </a:r>
            <a:r>
              <a:rPr lang="ru-RU" sz="2000" dirty="0" smtClean="0">
                <a:solidFill>
                  <a:srgbClr val="0033CC"/>
                </a:solidFill>
              </a:rPr>
              <a:t>по </a:t>
            </a:r>
            <a:r>
              <a:rPr lang="ru-RU" sz="2000" dirty="0">
                <a:solidFill>
                  <a:srgbClr val="0033CC"/>
                </a:solidFill>
              </a:rPr>
              <a:t>вопросам содействия в информировании и реализации национальных проектов по открытию шахматных зон в </a:t>
            </a:r>
            <a:r>
              <a:rPr lang="ru-RU" sz="2000" dirty="0" smtClean="0">
                <a:solidFill>
                  <a:srgbClr val="0033CC"/>
                </a:solidFill>
              </a:rPr>
              <a:t>общеобразовательных организациях </a:t>
            </a:r>
            <a:r>
              <a:rPr lang="ru-RU" sz="2000" dirty="0">
                <a:solidFill>
                  <a:srgbClr val="0033CC"/>
                </a:solidFill>
              </a:rPr>
              <a:t>Республики Татарстан </a:t>
            </a:r>
            <a:r>
              <a:rPr lang="ru-RU" sz="2000" b="1" dirty="0" smtClean="0">
                <a:solidFill>
                  <a:srgbClr val="0033CC"/>
                </a:solidFill>
              </a:rPr>
              <a:t>будут подведены на </a:t>
            </a:r>
            <a:r>
              <a:rPr lang="ru-RU" sz="2000" b="1" dirty="0" smtClean="0">
                <a:solidFill>
                  <a:srgbClr val="A8246F"/>
                </a:solidFill>
              </a:rPr>
              <a:t>республиканской августовской конференции работников образования и науки в Актанышском муниципальном районе Республики Татарстан в 2021 году</a:t>
            </a:r>
            <a:endParaRPr lang="ru-RU" sz="2000" b="1" dirty="0">
              <a:solidFill>
                <a:srgbClr val="A824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7992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pPr defTabSz="91440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" descr="https://ic.pics.livejournal.com/wdemihov/42991892/49545/49545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0850" r="18930" b="9348"/>
          <a:stretch/>
        </p:blipFill>
        <p:spPr bwMode="auto">
          <a:xfrm>
            <a:off x="8185351" y="77340"/>
            <a:ext cx="744793" cy="9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9" y="84714"/>
            <a:ext cx="976006" cy="97600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0802" y="1357195"/>
            <a:ext cx="48025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>
                <a:solidFill>
                  <a:prstClr val="black"/>
                </a:solidFill>
              </a:rPr>
              <a:t>«Шахматы – это по форме игра, по содержанию – искусство, а по трудности овладения игрой – наука»</a:t>
            </a:r>
          </a:p>
        </p:txBody>
      </p:sp>
      <p:pic>
        <p:nvPicPr>
          <p:cNvPr id="1026" name="Picture 2" descr="https://chessmatenok.ru/wp-content/uploads/2017/06/Tigran_Petrosya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7"/>
          <a:stretch/>
        </p:blipFill>
        <p:spPr bwMode="auto">
          <a:xfrm>
            <a:off x="6254226" y="1434991"/>
            <a:ext cx="2587624" cy="3011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42851" y="2519298"/>
            <a:ext cx="35555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A8246F"/>
                </a:solidFill>
              </a:rPr>
              <a:t>Петросян</a:t>
            </a:r>
            <a:r>
              <a:rPr lang="ru-RU" sz="1800" dirty="0">
                <a:solidFill>
                  <a:srgbClr val="A8246F"/>
                </a:solidFill>
              </a:rPr>
              <a:t> </a:t>
            </a:r>
            <a:r>
              <a:rPr lang="ru-RU" sz="1800" b="1" dirty="0">
                <a:solidFill>
                  <a:srgbClr val="A8246F"/>
                </a:solidFill>
              </a:rPr>
              <a:t>Тигран</a:t>
            </a:r>
            <a:r>
              <a:rPr lang="ru-RU" sz="1800" dirty="0">
                <a:solidFill>
                  <a:srgbClr val="A8246F"/>
                </a:solidFill>
              </a:rPr>
              <a:t> </a:t>
            </a:r>
            <a:r>
              <a:rPr lang="ru-RU" sz="1800" b="1" dirty="0">
                <a:solidFill>
                  <a:srgbClr val="A8246F"/>
                </a:solidFill>
              </a:rPr>
              <a:t>Вартанович</a:t>
            </a:r>
            <a:endParaRPr lang="ru-RU" sz="1800" dirty="0">
              <a:solidFill>
                <a:srgbClr val="A8246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4900" y="3229825"/>
            <a:ext cx="52341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prstClr val="black"/>
                </a:solidFill>
              </a:rPr>
              <a:t>советский шахматист, гроссмейстер СССР и международный гроссмейстер (1952), заслуженный мастер спорта (1960), журналист, кандидат философских наук (1968</a:t>
            </a:r>
            <a:r>
              <a:rPr lang="ru-RU" sz="1600" dirty="0" smtClean="0">
                <a:solidFill>
                  <a:prstClr val="black"/>
                </a:solidFill>
              </a:rPr>
              <a:t>)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969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491630"/>
            <a:ext cx="860444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Спасибо за внимание!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Игътибарыгыз </a:t>
            </a: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өчен рәхмәт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!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1731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pPr defTabSz="91440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" descr="https://ic.pics.livejournal.com/wdemihov/42991892/49545/49545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0850" r="18930" b="9348"/>
          <a:stretch/>
        </p:blipFill>
        <p:spPr bwMode="auto">
          <a:xfrm>
            <a:off x="8185351" y="77340"/>
            <a:ext cx="744793" cy="9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9" y="84714"/>
            <a:ext cx="976006" cy="97600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35625" y="1335269"/>
            <a:ext cx="838115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A8246F"/>
                </a:solidFill>
              </a:rPr>
              <a:t>Задачи проекта:</a:t>
            </a:r>
          </a:p>
          <a:p>
            <a:pPr algn="just"/>
            <a:endParaRPr lang="ru-RU" sz="800" dirty="0" smtClean="0">
              <a:solidFill>
                <a:prstClr val="black"/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prstClr val="black"/>
                </a:solidFill>
              </a:rPr>
              <a:t>вовлечение </a:t>
            </a:r>
            <a:r>
              <a:rPr lang="ru-RU" sz="1400" dirty="0">
                <a:solidFill>
                  <a:prstClr val="black"/>
                </a:solidFill>
              </a:rPr>
              <a:t>детей и юношества к содержательному досугу через игру в шахматы, формирование у них мотивации и устойчивого интереса к общеинтеллектуальной </a:t>
            </a:r>
            <a:r>
              <a:rPr lang="ru-RU" sz="1400" dirty="0" smtClean="0">
                <a:solidFill>
                  <a:prstClr val="black"/>
                </a:solidFill>
              </a:rPr>
              <a:t>деятельности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500" dirty="0" smtClean="0">
              <a:solidFill>
                <a:prstClr val="black"/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prstClr val="black"/>
                </a:solidFill>
              </a:rPr>
              <a:t>содействие </a:t>
            </a:r>
            <a:r>
              <a:rPr lang="ru-RU" sz="1400" dirty="0">
                <a:solidFill>
                  <a:prstClr val="black"/>
                </a:solidFill>
              </a:rPr>
              <a:t>расширению возможностей участия общественных объединений, меценатов, некоммерческих организаций и других юридических и физических лиц в реализации </a:t>
            </a:r>
            <a:r>
              <a:rPr lang="ru-RU" sz="1400" dirty="0" smtClean="0">
                <a:solidFill>
                  <a:prstClr val="black"/>
                </a:solidFill>
              </a:rPr>
              <a:t>Проекта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500" dirty="0" smtClean="0">
              <a:solidFill>
                <a:prstClr val="black"/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prstClr val="black"/>
                </a:solidFill>
              </a:rPr>
              <a:t>создание </a:t>
            </a:r>
            <a:r>
              <a:rPr lang="ru-RU" sz="1400" dirty="0">
                <a:solidFill>
                  <a:prstClr val="black"/>
                </a:solidFill>
              </a:rPr>
              <a:t>необходимых условий для эффективной организации образовательного </a:t>
            </a:r>
            <a:r>
              <a:rPr lang="ru-RU" sz="1400" dirty="0" smtClean="0">
                <a:solidFill>
                  <a:prstClr val="black"/>
                </a:solidFill>
              </a:rPr>
              <a:t>процесса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500" dirty="0" smtClean="0">
              <a:solidFill>
                <a:prstClr val="black"/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prstClr val="black"/>
                </a:solidFill>
              </a:rPr>
              <a:t>совершенствование </a:t>
            </a:r>
            <a:r>
              <a:rPr lang="ru-RU" sz="1400" dirty="0">
                <a:solidFill>
                  <a:prstClr val="black"/>
                </a:solidFill>
              </a:rPr>
              <a:t>системы интеллектуального воспитания детей в образовательных организациях Республики </a:t>
            </a:r>
            <a:r>
              <a:rPr lang="ru-RU" sz="1400" dirty="0" smtClean="0">
                <a:solidFill>
                  <a:prstClr val="black"/>
                </a:solidFill>
              </a:rPr>
              <a:t>Татарстан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500" dirty="0" smtClean="0">
              <a:solidFill>
                <a:prstClr val="black"/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prstClr val="black"/>
                </a:solidFill>
              </a:rPr>
              <a:t>поддержка </a:t>
            </a:r>
            <a:r>
              <a:rPr lang="ru-RU" sz="1400" dirty="0">
                <a:solidFill>
                  <a:prstClr val="black"/>
                </a:solidFill>
              </a:rPr>
              <a:t>развития инициатив по организации спортивно-массовой в образовательных организациях Республики </a:t>
            </a:r>
            <a:r>
              <a:rPr lang="ru-RU" sz="1400" dirty="0" smtClean="0">
                <a:solidFill>
                  <a:prstClr val="black"/>
                </a:solidFill>
              </a:rPr>
              <a:t>Татарстан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500" dirty="0" smtClean="0">
              <a:solidFill>
                <a:prstClr val="black"/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prstClr val="black"/>
                </a:solidFill>
              </a:rPr>
              <a:t>развитие </a:t>
            </a:r>
            <a:r>
              <a:rPr lang="ru-RU" sz="1400" dirty="0">
                <a:solidFill>
                  <a:prstClr val="black"/>
                </a:solidFill>
              </a:rPr>
              <a:t>шахматного движения в Республике Татарстан и пропаганды шахмат как основы воспитания здорового и интеллектуально активного подрастающего </a:t>
            </a:r>
            <a:r>
              <a:rPr lang="ru-RU" sz="1400" dirty="0" smtClean="0">
                <a:solidFill>
                  <a:prstClr val="black"/>
                </a:solidFill>
              </a:rPr>
              <a:t>поколения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500" dirty="0" smtClean="0">
              <a:solidFill>
                <a:prstClr val="black"/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prstClr val="black"/>
                </a:solidFill>
              </a:rPr>
              <a:t>модернизация </a:t>
            </a:r>
            <a:r>
              <a:rPr lang="ru-RU" sz="1400" dirty="0">
                <a:solidFill>
                  <a:prstClr val="black"/>
                </a:solidFill>
              </a:rPr>
              <a:t>материально-технической базы в образовательных организациях Республики </a:t>
            </a:r>
            <a:r>
              <a:rPr lang="ru-RU" sz="1400" dirty="0" smtClean="0">
                <a:solidFill>
                  <a:prstClr val="black"/>
                </a:solidFill>
              </a:rPr>
              <a:t>Татарстан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68530" y="146236"/>
            <a:ext cx="634272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dirty="0">
                <a:solidFill>
                  <a:srgbClr val="A8246F"/>
                </a:solidFill>
              </a:rPr>
              <a:t>Цель проекта: </a:t>
            </a:r>
            <a:r>
              <a:rPr lang="ru-RU" sz="1500" dirty="0">
                <a:solidFill>
                  <a:prstClr val="black"/>
                </a:solidFill>
              </a:rPr>
              <a:t>формирование условий для личностного и интеллектуального развития детей, развития общей культуры и организации содержательного досуга посредством </a:t>
            </a:r>
            <a:r>
              <a:rPr lang="ru-RU" sz="1500" dirty="0" smtClean="0">
                <a:solidFill>
                  <a:prstClr val="black"/>
                </a:solidFill>
              </a:rPr>
              <a:t>создания условий и увеличения числа детей и подростков, вовлеченных</a:t>
            </a:r>
            <a:r>
              <a:rPr lang="ru-RU" sz="1500" dirty="0">
                <a:solidFill>
                  <a:prstClr val="black"/>
                </a:solidFill>
              </a:rPr>
              <a:t> </a:t>
            </a:r>
            <a:r>
              <a:rPr lang="ru-RU" sz="1500" dirty="0" smtClean="0">
                <a:solidFill>
                  <a:prstClr val="black"/>
                </a:solidFill>
              </a:rPr>
              <a:t>в шахматное обучение</a:t>
            </a:r>
            <a:endParaRPr lang="ru-RU" sz="15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0724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1999" y="1718241"/>
            <a:ext cx="8162925" cy="2920434"/>
          </a:xfrm>
        </p:spPr>
        <p:txBody>
          <a:bodyPr>
            <a:noAutofit/>
          </a:bodyPr>
          <a:lstStyle/>
          <a:p>
            <a:pPr marL="0" indent="90488" algn="ctr">
              <a:spcBef>
                <a:spcPts val="0"/>
              </a:spcBef>
              <a:buNone/>
            </a:pPr>
            <a:r>
              <a:rPr lang="ru-RU" sz="1500" b="1" dirty="0" smtClean="0"/>
              <a:t>Срок реализации проекта: </a:t>
            </a:r>
            <a:r>
              <a:rPr lang="ru-RU" sz="1500" b="1" dirty="0" smtClean="0">
                <a:solidFill>
                  <a:srgbClr val="A8246F"/>
                </a:solidFill>
              </a:rPr>
              <a:t>январь-август 2021 года</a:t>
            </a:r>
            <a:endParaRPr lang="ru-RU" sz="1500" b="1" dirty="0" smtClean="0"/>
          </a:p>
          <a:p>
            <a:pPr marL="0" indent="90488" algn="just">
              <a:spcBef>
                <a:spcPts val="0"/>
              </a:spcBef>
              <a:buNone/>
            </a:pPr>
            <a:r>
              <a:rPr lang="ru-RU" sz="1500" b="1" dirty="0" smtClean="0"/>
              <a:t>Партнеры проекта: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500" dirty="0" smtClean="0"/>
              <a:t>Городские </a:t>
            </a:r>
            <a:r>
              <a:rPr lang="ru-RU" sz="1500" dirty="0"/>
              <a:t>и районные Комиссии Всероссийской политической партии «ЕДИНАЯ </a:t>
            </a:r>
            <a:r>
              <a:rPr lang="ru-RU" sz="1500" dirty="0" smtClean="0"/>
              <a:t>   РОССИЯ» по </a:t>
            </a:r>
            <a:r>
              <a:rPr lang="ru-RU" sz="1500" dirty="0"/>
              <a:t>вопросам содействия в информировании и реализации национальных проектов по открытию шахматных зон </a:t>
            </a:r>
            <a:r>
              <a:rPr lang="ru-RU" sz="1500" dirty="0" smtClean="0"/>
              <a:t>в школах РТ</a:t>
            </a:r>
            <a:endParaRPr lang="ru-RU" sz="500" b="1" dirty="0"/>
          </a:p>
          <a:p>
            <a:pPr marL="447675" indent="-3619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500" dirty="0" smtClean="0"/>
              <a:t>Министерство образования и науки Республики Татарстан</a:t>
            </a:r>
          </a:p>
          <a:p>
            <a:pPr marL="447675" indent="-3619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500" dirty="0"/>
              <a:t>Объединение женщин-депутатов «</a:t>
            </a:r>
            <a:r>
              <a:rPr lang="ru-RU" sz="1500" dirty="0" err="1"/>
              <a:t>Мәрхәмәт</a:t>
            </a:r>
            <a:r>
              <a:rPr lang="ru-RU" sz="1500" dirty="0"/>
              <a:t> – Милосердие»</a:t>
            </a:r>
            <a:endParaRPr lang="ru-RU" sz="1500" dirty="0" smtClean="0"/>
          </a:p>
          <a:p>
            <a:pPr marL="447675" indent="-3619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500" dirty="0" smtClean="0"/>
              <a:t>депутаты всех уровней</a:t>
            </a:r>
          </a:p>
          <a:p>
            <a:pPr marL="447675" indent="-3619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500" dirty="0" smtClean="0"/>
              <a:t>руководители предприятий и организаций всех видов собственности</a:t>
            </a:r>
          </a:p>
          <a:p>
            <a:pPr marL="447675" indent="-3619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500" dirty="0" smtClean="0"/>
              <a:t>региональная общественная организация «Федерация Шахмат Республики Татарстан»</a:t>
            </a:r>
          </a:p>
          <a:p>
            <a:pPr marL="447675" indent="-3619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500" dirty="0" smtClean="0"/>
              <a:t>некоммерческие организации</a:t>
            </a:r>
          </a:p>
          <a:p>
            <a:pPr marL="447675" indent="-3619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1500" dirty="0" smtClean="0"/>
          </a:p>
          <a:p>
            <a:pPr marL="85725" indent="0" algn="just">
              <a:spcBef>
                <a:spcPts val="0"/>
              </a:spcBef>
              <a:buNone/>
            </a:pPr>
            <a:endParaRPr lang="ru-RU" sz="1500" dirty="0"/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28775" y="61760"/>
            <a:ext cx="65436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ru-RU" sz="1600" b="1" dirty="0">
                <a:solidFill>
                  <a:srgbClr val="0033CC"/>
                </a:solidFill>
              </a:rPr>
              <a:t>Специальный проект Комиссии Президиума территориального регионального отделения </a:t>
            </a:r>
          </a:p>
          <a:p>
            <a:pPr algn="ctr" defTabSz="914400">
              <a:defRPr/>
            </a:pPr>
            <a:r>
              <a:rPr lang="ru-RU" sz="1600" b="1" dirty="0">
                <a:solidFill>
                  <a:srgbClr val="0033CC"/>
                </a:solidFill>
              </a:rPr>
              <a:t>Всероссийской политической партии «ЕДИНАЯ РОССИЯ» </a:t>
            </a:r>
          </a:p>
          <a:p>
            <a:pPr algn="ctr" defTabSz="914400">
              <a:defRPr/>
            </a:pPr>
            <a:r>
              <a:rPr lang="ru-RU" sz="1600" b="1" dirty="0">
                <a:solidFill>
                  <a:srgbClr val="0033CC"/>
                </a:solidFill>
              </a:rPr>
              <a:t>по вопросам содействия в информировании и реализации национальных проектов по открытию шахматных зон в </a:t>
            </a:r>
            <a:r>
              <a:rPr lang="ru-RU" sz="1600" b="1" dirty="0" smtClean="0">
                <a:solidFill>
                  <a:srgbClr val="0033CC"/>
                </a:solidFill>
              </a:rPr>
              <a:t>общеобразовательных организациях </a:t>
            </a:r>
            <a:r>
              <a:rPr lang="ru-RU" sz="1600" b="1" dirty="0">
                <a:solidFill>
                  <a:srgbClr val="0033CC"/>
                </a:solidFill>
              </a:rPr>
              <a:t>Республики Татарстан </a:t>
            </a:r>
          </a:p>
        </p:txBody>
      </p:sp>
      <p:pic>
        <p:nvPicPr>
          <p:cNvPr id="5" name="Picture 2" descr="https://ic.pics.livejournal.com/wdemihov/42991892/49545/49545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0850" r="18930" b="9348"/>
          <a:stretch/>
        </p:blipFill>
        <p:spPr bwMode="auto">
          <a:xfrm>
            <a:off x="8185351" y="77340"/>
            <a:ext cx="744793" cy="9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9" y="84714"/>
            <a:ext cx="976006" cy="97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2684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2219" y="1658619"/>
            <a:ext cx="8225550" cy="183088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800" b="1" dirty="0" smtClean="0"/>
              <a:t>Всего: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800" b="1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A8246F"/>
                </a:solidFill>
              </a:rPr>
              <a:t>1 306 </a:t>
            </a:r>
            <a:r>
              <a:rPr lang="ru-RU" sz="1800" b="1" dirty="0"/>
              <a:t>муниципальных </a:t>
            </a:r>
            <a:r>
              <a:rPr lang="ru-RU" sz="1800" b="1" dirty="0" smtClean="0"/>
              <a:t>школ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800" b="1" dirty="0" smtClean="0">
              <a:solidFill>
                <a:srgbClr val="A8246F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A8246F"/>
                </a:solidFill>
              </a:rPr>
              <a:t>15</a:t>
            </a:r>
            <a:r>
              <a:rPr lang="ru-RU" sz="1800" b="1" dirty="0" smtClean="0"/>
              <a:t> государственных кадетских школ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b="1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1" dirty="0" smtClean="0"/>
              <a:t>Итого: </a:t>
            </a:r>
            <a:r>
              <a:rPr lang="ru-RU" sz="1800" b="1" dirty="0" smtClean="0">
                <a:solidFill>
                  <a:srgbClr val="A8246F"/>
                </a:solidFill>
              </a:rPr>
              <a:t>1 321</a:t>
            </a:r>
            <a:r>
              <a:rPr lang="ru-RU" sz="1800" b="1" dirty="0" smtClean="0"/>
              <a:t> школа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b="1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/>
              <a:t>На 01.02.2021 шахматные зоны созданы в </a:t>
            </a:r>
            <a:r>
              <a:rPr lang="ru-RU" sz="1800" b="1" dirty="0" smtClean="0">
                <a:solidFill>
                  <a:srgbClr val="A8246F"/>
                </a:solidFill>
              </a:rPr>
              <a:t>403</a:t>
            </a:r>
            <a:r>
              <a:rPr lang="ru-RU" sz="1800" dirty="0" smtClean="0"/>
              <a:t> школах республики,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/>
              <a:t>из них – в </a:t>
            </a:r>
            <a:r>
              <a:rPr lang="ru-RU" sz="1800" b="1" dirty="0" smtClean="0">
                <a:solidFill>
                  <a:srgbClr val="A8246F"/>
                </a:solidFill>
              </a:rPr>
              <a:t>139</a:t>
            </a:r>
            <a:r>
              <a:rPr lang="ru-RU" sz="1800" dirty="0" smtClean="0"/>
              <a:t> школах «Точка роста».</a:t>
            </a:r>
            <a:endParaRPr lang="ru-RU" sz="1800" dirty="0"/>
          </a:p>
          <a:p>
            <a:pPr marL="0" indent="0" algn="just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/>
              <a:t>В настоящее время создан банк данных потребности создания шахматных зон. Они должны быть оборудованы в </a:t>
            </a:r>
            <a:r>
              <a:rPr lang="ru-RU" sz="1800" b="1" dirty="0" smtClean="0">
                <a:solidFill>
                  <a:srgbClr val="A8246F"/>
                </a:solidFill>
              </a:rPr>
              <a:t>912</a:t>
            </a:r>
            <a:r>
              <a:rPr lang="ru-RU" sz="1800" dirty="0" smtClean="0"/>
              <a:t> школах республики.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000" dirty="0"/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Заголовок 13"/>
          <p:cNvSpPr txBox="1">
            <a:spLocks/>
          </p:cNvSpPr>
          <p:nvPr/>
        </p:nvSpPr>
        <p:spPr>
          <a:xfrm>
            <a:off x="1559392" y="654862"/>
            <a:ext cx="6517808" cy="852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6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Р</a:t>
            </a:r>
            <a:r>
              <a:rPr lang="ru-RU" sz="26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еализация специального проекта </a:t>
            </a:r>
          </a:p>
          <a:p>
            <a:pPr>
              <a:defRPr/>
            </a:pPr>
            <a:r>
              <a:rPr lang="ru-RU" sz="26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по открытию шахматных зон </a:t>
            </a:r>
          </a:p>
          <a:p>
            <a:pPr>
              <a:defRPr/>
            </a:pPr>
            <a:r>
              <a:rPr lang="ru-RU" sz="26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в </a:t>
            </a:r>
            <a:r>
              <a:rPr lang="ru-RU" sz="26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общеобразовательных организациях </a:t>
            </a:r>
            <a:r>
              <a:rPr lang="ru-RU" sz="26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Республики Татарстан </a:t>
            </a:r>
          </a:p>
          <a:p>
            <a:endParaRPr lang="ru-RU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https://ic.pics.livejournal.com/wdemihov/42991892/49545/49545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0850" r="18930" b="9348"/>
          <a:stretch/>
        </p:blipFill>
        <p:spPr bwMode="auto">
          <a:xfrm>
            <a:off x="8185351" y="77340"/>
            <a:ext cx="744793" cy="9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9" y="84714"/>
            <a:ext cx="976006" cy="97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3509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pPr defTabSz="91440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4845" y="22005"/>
            <a:ext cx="686197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ru-RU" sz="1500" b="1" dirty="0" smtClean="0">
                <a:solidFill>
                  <a:srgbClr val="0033CC"/>
                </a:solidFill>
              </a:rPr>
              <a:t>Информация о реализации </a:t>
            </a:r>
            <a:r>
              <a:rPr lang="ru-RU" sz="1500" b="1" dirty="0">
                <a:solidFill>
                  <a:srgbClr val="0033CC"/>
                </a:solidFill>
              </a:rPr>
              <a:t>специального проекта Комиссии Президиума территориального регионального отделения Всероссийской политической партии «ЕДИНАЯ РОССИЯ» </a:t>
            </a:r>
            <a:endParaRPr lang="ru-RU" sz="1500" b="1" dirty="0" smtClean="0">
              <a:solidFill>
                <a:srgbClr val="0033CC"/>
              </a:solidFill>
            </a:endParaRPr>
          </a:p>
          <a:p>
            <a:pPr algn="ctr" defTabSz="914400">
              <a:defRPr/>
            </a:pPr>
            <a:r>
              <a:rPr lang="ru-RU" sz="1500" b="1" dirty="0" smtClean="0">
                <a:solidFill>
                  <a:srgbClr val="0033CC"/>
                </a:solidFill>
              </a:rPr>
              <a:t>по </a:t>
            </a:r>
            <a:r>
              <a:rPr lang="ru-RU" sz="1500" b="1" dirty="0">
                <a:solidFill>
                  <a:srgbClr val="0033CC"/>
                </a:solidFill>
              </a:rPr>
              <a:t>вопросам содействия в информировании и реализации национальных проектов по открытию шахматных зон в общеобразовательных организациях Республики Татарстан </a:t>
            </a:r>
            <a:endParaRPr lang="ru-RU" sz="1500" b="1" dirty="0" smtClean="0">
              <a:solidFill>
                <a:srgbClr val="0033CC"/>
              </a:solidFill>
            </a:endParaRPr>
          </a:p>
          <a:p>
            <a:pPr algn="ctr" defTabSz="914400">
              <a:defRPr/>
            </a:pPr>
            <a:r>
              <a:rPr lang="ru-RU" sz="1500" b="1" dirty="0" smtClean="0">
                <a:solidFill>
                  <a:srgbClr val="0033CC"/>
                </a:solidFill>
              </a:rPr>
              <a:t>(далее – Проект)</a:t>
            </a:r>
            <a:endParaRPr lang="ru-RU" sz="1500" b="1" dirty="0">
              <a:solidFill>
                <a:srgbClr val="0033CC"/>
              </a:solidFill>
            </a:endParaRPr>
          </a:p>
        </p:txBody>
      </p:sp>
      <p:pic>
        <p:nvPicPr>
          <p:cNvPr id="5" name="Picture 2" descr="https://ic.pics.livejournal.com/wdemihov/42991892/49545/49545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0850" r="18930" b="9348"/>
          <a:stretch/>
        </p:blipFill>
        <p:spPr bwMode="auto">
          <a:xfrm>
            <a:off x="8185351" y="77340"/>
            <a:ext cx="744793" cy="9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9" y="84714"/>
            <a:ext cx="976006" cy="976006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499515"/>
              </p:ext>
            </p:extLst>
          </p:nvPr>
        </p:nvGraphicFramePr>
        <p:xfrm>
          <a:off x="763375" y="1740968"/>
          <a:ext cx="8174720" cy="3360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272">
                  <a:extLst>
                    <a:ext uri="{9D8B030D-6E8A-4147-A177-3AD203B41FA5}">
                      <a16:colId xmlns:a16="http://schemas.microsoft.com/office/drawing/2014/main" xmlns="" val="460237255"/>
                    </a:ext>
                  </a:extLst>
                </a:gridCol>
                <a:gridCol w="1666499">
                  <a:extLst>
                    <a:ext uri="{9D8B030D-6E8A-4147-A177-3AD203B41FA5}">
                      <a16:colId xmlns:a16="http://schemas.microsoft.com/office/drawing/2014/main" xmlns="" val="3982819013"/>
                    </a:ext>
                  </a:extLst>
                </a:gridCol>
                <a:gridCol w="871648">
                  <a:extLst>
                    <a:ext uri="{9D8B030D-6E8A-4147-A177-3AD203B41FA5}">
                      <a16:colId xmlns:a16="http://schemas.microsoft.com/office/drawing/2014/main" xmlns="" val="2296009321"/>
                    </a:ext>
                  </a:extLst>
                </a:gridCol>
                <a:gridCol w="1209315">
                  <a:extLst>
                    <a:ext uri="{9D8B030D-6E8A-4147-A177-3AD203B41FA5}">
                      <a16:colId xmlns:a16="http://schemas.microsoft.com/office/drawing/2014/main" xmlns="" val="646430386"/>
                    </a:ext>
                  </a:extLst>
                </a:gridCol>
                <a:gridCol w="1412934">
                  <a:extLst>
                    <a:ext uri="{9D8B030D-6E8A-4147-A177-3AD203B41FA5}">
                      <a16:colId xmlns:a16="http://schemas.microsoft.com/office/drawing/2014/main" xmlns="" val="720129061"/>
                    </a:ext>
                  </a:extLst>
                </a:gridCol>
                <a:gridCol w="2577052">
                  <a:extLst>
                    <a:ext uri="{9D8B030D-6E8A-4147-A177-3AD203B41FA5}">
                      <a16:colId xmlns:a16="http://schemas.microsoft.com/office/drawing/2014/main" xmlns="" val="1227791899"/>
                    </a:ext>
                  </a:extLst>
                </a:gridCol>
              </a:tblGrid>
              <a:tr h="871859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№ п/п</a:t>
                      </a:r>
                      <a:endParaRPr lang="ru-RU" sz="105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Муниципальное образование</a:t>
                      </a:r>
                      <a:endParaRPr lang="ru-RU" sz="105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Общее кол-во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</a:rPr>
                        <a:t> в МО</a:t>
                      </a:r>
                      <a:endParaRPr lang="ru-RU" sz="105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Кол-во школ, где имеются шахматные зоны</a:t>
                      </a:r>
                      <a:endParaRPr lang="ru-RU" sz="105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Кол-во школ, где необходимо открытие шахматных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</a:rPr>
                        <a:t> зон в рамках Проекта</a:t>
                      </a:r>
                      <a:endParaRPr lang="ru-RU" sz="105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Кол-во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</a:rPr>
                        <a:t> шахматных зон, планируемых к открытию в школах ежемесячно в рамках Проекта</a:t>
                      </a:r>
                      <a:endParaRPr lang="ru-RU" sz="105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29131621"/>
                  </a:ext>
                </a:extLst>
              </a:tr>
              <a:tr h="239408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1</a:t>
                      </a:r>
                      <a:endParaRPr lang="ru-RU" sz="105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/>
                        <a:t>Алексеевский</a:t>
                      </a:r>
                      <a:endParaRPr lang="ru-RU" sz="105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23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3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20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50" b="1" dirty="0" smtClean="0"/>
                        <a:t>Февраль </a:t>
                      </a:r>
                      <a:r>
                        <a:rPr lang="ru-RU" sz="1050" dirty="0" smtClean="0"/>
                        <a:t>– </a:t>
                      </a:r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2</a:t>
                      </a:r>
                      <a:r>
                        <a:rPr lang="ru-RU" sz="1050" dirty="0" smtClean="0"/>
                        <a:t>, </a:t>
                      </a:r>
                      <a:r>
                        <a:rPr lang="ru-RU" sz="1050" b="1" i="0" dirty="0" smtClean="0"/>
                        <a:t>Март</a:t>
                      </a:r>
                      <a:r>
                        <a:rPr lang="ru-RU" sz="1050" dirty="0" smtClean="0"/>
                        <a:t> – </a:t>
                      </a:r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4</a:t>
                      </a:r>
                      <a:r>
                        <a:rPr lang="ru-RU" sz="1050" dirty="0" smtClean="0"/>
                        <a:t>,</a:t>
                      </a:r>
                      <a:r>
                        <a:rPr lang="ru-RU" sz="1050" baseline="0" dirty="0" smtClean="0"/>
                        <a:t> </a:t>
                      </a:r>
                      <a:r>
                        <a:rPr lang="ru-RU" sz="1050" b="1" baseline="0" dirty="0" smtClean="0"/>
                        <a:t>Апрель – </a:t>
                      </a:r>
                      <a:r>
                        <a:rPr lang="ru-RU" sz="1050" b="1" baseline="0" dirty="0" smtClean="0">
                          <a:solidFill>
                            <a:srgbClr val="A8246F"/>
                          </a:solidFill>
                        </a:rPr>
                        <a:t>4</a:t>
                      </a:r>
                      <a:r>
                        <a:rPr lang="ru-RU" sz="1050" baseline="0" dirty="0" smtClean="0"/>
                        <a:t>, </a:t>
                      </a:r>
                      <a:r>
                        <a:rPr lang="ru-RU" sz="1050" b="1" baseline="0" dirty="0" smtClean="0"/>
                        <a:t>Май </a:t>
                      </a:r>
                      <a:r>
                        <a:rPr lang="ru-RU" sz="1050" baseline="0" dirty="0" smtClean="0"/>
                        <a:t>– </a:t>
                      </a:r>
                      <a:r>
                        <a:rPr lang="ru-RU" sz="1050" b="1" baseline="0" dirty="0" smtClean="0">
                          <a:solidFill>
                            <a:srgbClr val="A8246F"/>
                          </a:solidFill>
                        </a:rPr>
                        <a:t>4</a:t>
                      </a:r>
                      <a:r>
                        <a:rPr lang="ru-RU" sz="1050" baseline="0" dirty="0" smtClean="0"/>
                        <a:t>, </a:t>
                      </a:r>
                      <a:r>
                        <a:rPr lang="ru-RU" sz="1050" b="1" baseline="0" dirty="0" smtClean="0"/>
                        <a:t>Июнь </a:t>
                      </a:r>
                      <a:r>
                        <a:rPr lang="ru-RU" sz="1050" baseline="0" dirty="0" smtClean="0"/>
                        <a:t>– </a:t>
                      </a:r>
                      <a:r>
                        <a:rPr lang="ru-RU" sz="1050" b="1" baseline="0" dirty="0" smtClean="0">
                          <a:solidFill>
                            <a:srgbClr val="A8246F"/>
                          </a:solidFill>
                        </a:rPr>
                        <a:t>4</a:t>
                      </a:r>
                      <a:r>
                        <a:rPr lang="ru-RU" sz="1050" baseline="0" dirty="0" smtClean="0"/>
                        <a:t>, </a:t>
                      </a:r>
                      <a:r>
                        <a:rPr lang="ru-RU" sz="1050" b="1" baseline="0" dirty="0" smtClean="0"/>
                        <a:t>Июль</a:t>
                      </a:r>
                      <a:r>
                        <a:rPr lang="ru-RU" sz="1050" baseline="0" dirty="0" smtClean="0"/>
                        <a:t> – </a:t>
                      </a:r>
                      <a:r>
                        <a:rPr lang="ru-RU" sz="1050" b="1" baseline="0" dirty="0" smtClean="0">
                          <a:solidFill>
                            <a:srgbClr val="A8246F"/>
                          </a:solidFill>
                        </a:rPr>
                        <a:t>2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0844791"/>
                  </a:ext>
                </a:extLst>
              </a:tr>
              <a:tr h="375905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2</a:t>
                      </a:r>
                      <a:endParaRPr lang="ru-RU" sz="105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/>
                        <a:t>Алькеевский</a:t>
                      </a:r>
                      <a:endParaRPr lang="ru-RU" sz="105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20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5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15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/>
                        <a:t>Февраль </a:t>
                      </a:r>
                      <a:r>
                        <a:rPr lang="ru-RU" sz="1050" dirty="0" smtClean="0"/>
                        <a:t>– </a:t>
                      </a:r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3</a:t>
                      </a:r>
                      <a:r>
                        <a:rPr lang="ru-RU" sz="1050" dirty="0" smtClean="0"/>
                        <a:t>, </a:t>
                      </a:r>
                      <a:r>
                        <a:rPr lang="ru-RU" sz="1050" b="1" dirty="0" smtClean="0"/>
                        <a:t>Март</a:t>
                      </a:r>
                      <a:r>
                        <a:rPr lang="ru-RU" sz="1050" dirty="0" smtClean="0"/>
                        <a:t> – </a:t>
                      </a:r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3</a:t>
                      </a:r>
                      <a:r>
                        <a:rPr lang="ru-RU" sz="1050" dirty="0" smtClean="0"/>
                        <a:t>,</a:t>
                      </a:r>
                      <a:r>
                        <a:rPr lang="ru-RU" sz="1050" baseline="0" dirty="0" smtClean="0"/>
                        <a:t> </a:t>
                      </a:r>
                      <a:r>
                        <a:rPr lang="ru-RU" sz="1050" b="1" baseline="0" dirty="0" smtClean="0"/>
                        <a:t>Апрель</a:t>
                      </a:r>
                      <a:r>
                        <a:rPr lang="ru-RU" sz="1050" baseline="0" dirty="0" smtClean="0"/>
                        <a:t> – </a:t>
                      </a:r>
                      <a:r>
                        <a:rPr lang="ru-RU" sz="1050" b="1" baseline="0" dirty="0" smtClean="0">
                          <a:solidFill>
                            <a:srgbClr val="A8246F"/>
                          </a:solidFill>
                        </a:rPr>
                        <a:t>3</a:t>
                      </a:r>
                      <a:r>
                        <a:rPr lang="ru-RU" sz="1050" baseline="0" dirty="0" smtClean="0"/>
                        <a:t>, </a:t>
                      </a:r>
                      <a:r>
                        <a:rPr lang="ru-RU" sz="1050" b="1" baseline="0" dirty="0" smtClean="0"/>
                        <a:t>Май </a:t>
                      </a:r>
                      <a:r>
                        <a:rPr lang="ru-RU" sz="1050" baseline="0" dirty="0" smtClean="0"/>
                        <a:t>– </a:t>
                      </a:r>
                      <a:r>
                        <a:rPr lang="ru-RU" sz="1050" b="1" baseline="0" dirty="0" smtClean="0">
                          <a:solidFill>
                            <a:srgbClr val="A8246F"/>
                          </a:solidFill>
                        </a:rPr>
                        <a:t>3</a:t>
                      </a:r>
                      <a:r>
                        <a:rPr lang="ru-RU" sz="1050" baseline="0" dirty="0" smtClean="0"/>
                        <a:t>, </a:t>
                      </a:r>
                      <a:r>
                        <a:rPr lang="ru-RU" sz="1050" b="1" baseline="0" dirty="0" smtClean="0"/>
                        <a:t>Июнь</a:t>
                      </a:r>
                      <a:r>
                        <a:rPr lang="ru-RU" sz="1050" baseline="0" dirty="0" smtClean="0"/>
                        <a:t> – </a:t>
                      </a:r>
                      <a:r>
                        <a:rPr lang="ru-RU" sz="1050" b="1" baseline="0" dirty="0" smtClean="0">
                          <a:solidFill>
                            <a:srgbClr val="A8246F"/>
                          </a:solidFill>
                        </a:rPr>
                        <a:t>3 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51984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3</a:t>
                      </a:r>
                      <a:endParaRPr lang="ru-RU" sz="105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/>
                        <a:t>Верхнеуслонский</a:t>
                      </a:r>
                      <a:endParaRPr lang="ru-RU" sz="105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14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4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10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50" b="1" dirty="0" smtClean="0"/>
                        <a:t>Февраль </a:t>
                      </a:r>
                      <a:r>
                        <a:rPr lang="ru-RU" sz="1050" dirty="0" smtClean="0"/>
                        <a:t>– </a:t>
                      </a:r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2</a:t>
                      </a:r>
                      <a:r>
                        <a:rPr lang="ru-RU" sz="1050" dirty="0" smtClean="0"/>
                        <a:t>, </a:t>
                      </a:r>
                      <a:r>
                        <a:rPr lang="ru-RU" sz="1050" b="1" dirty="0" smtClean="0"/>
                        <a:t>Март</a:t>
                      </a:r>
                      <a:r>
                        <a:rPr lang="ru-RU" sz="1050" dirty="0" smtClean="0"/>
                        <a:t> – </a:t>
                      </a:r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3</a:t>
                      </a:r>
                      <a:r>
                        <a:rPr lang="ru-RU" sz="1050" dirty="0" smtClean="0"/>
                        <a:t>,</a:t>
                      </a:r>
                      <a:r>
                        <a:rPr lang="ru-RU" sz="1050" baseline="0" dirty="0" smtClean="0"/>
                        <a:t> </a:t>
                      </a:r>
                      <a:r>
                        <a:rPr lang="ru-RU" sz="1050" b="1" baseline="0" dirty="0" smtClean="0"/>
                        <a:t>Апрель</a:t>
                      </a:r>
                      <a:r>
                        <a:rPr lang="ru-RU" sz="1050" baseline="0" dirty="0" smtClean="0"/>
                        <a:t> – </a:t>
                      </a:r>
                      <a:r>
                        <a:rPr lang="ru-RU" sz="1050" b="1" baseline="0" dirty="0" smtClean="0">
                          <a:solidFill>
                            <a:srgbClr val="A8246F"/>
                          </a:solidFill>
                        </a:rPr>
                        <a:t>2</a:t>
                      </a:r>
                      <a:r>
                        <a:rPr lang="ru-RU" sz="1050" baseline="0" dirty="0" smtClean="0"/>
                        <a:t>, </a:t>
                      </a:r>
                      <a:r>
                        <a:rPr lang="ru-RU" sz="1050" b="1" baseline="0" dirty="0" smtClean="0"/>
                        <a:t>Май </a:t>
                      </a:r>
                      <a:r>
                        <a:rPr lang="ru-RU" sz="1050" baseline="0" dirty="0" smtClean="0"/>
                        <a:t>– </a:t>
                      </a:r>
                      <a:r>
                        <a:rPr lang="ru-RU" sz="1050" b="1" baseline="0" dirty="0" smtClean="0">
                          <a:solidFill>
                            <a:srgbClr val="A8246F"/>
                          </a:solidFill>
                        </a:rPr>
                        <a:t>3</a:t>
                      </a:r>
                      <a:endParaRPr lang="ru-RU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82538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4</a:t>
                      </a:r>
                      <a:endParaRPr lang="ru-RU" sz="105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/>
                        <a:t>Рыбно-Слободский</a:t>
                      </a:r>
                      <a:endParaRPr lang="ru-RU" sz="105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20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2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18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/>
                        <a:t>Февраль </a:t>
                      </a:r>
                      <a:r>
                        <a:rPr lang="ru-RU" sz="1050" dirty="0" smtClean="0"/>
                        <a:t>– </a:t>
                      </a:r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4</a:t>
                      </a:r>
                      <a:r>
                        <a:rPr lang="ru-RU" sz="1050" dirty="0" smtClean="0"/>
                        <a:t>, </a:t>
                      </a:r>
                      <a:r>
                        <a:rPr lang="ru-RU" sz="1050" b="1" dirty="0" smtClean="0"/>
                        <a:t>Март</a:t>
                      </a:r>
                      <a:r>
                        <a:rPr lang="ru-RU" sz="1050" dirty="0" smtClean="0"/>
                        <a:t> – </a:t>
                      </a:r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5</a:t>
                      </a:r>
                      <a:r>
                        <a:rPr lang="ru-RU" sz="1050" dirty="0" smtClean="0"/>
                        <a:t>,</a:t>
                      </a:r>
                      <a:r>
                        <a:rPr lang="ru-RU" sz="1050" baseline="0" dirty="0" smtClean="0"/>
                        <a:t> </a:t>
                      </a:r>
                      <a:r>
                        <a:rPr lang="ru-RU" sz="1050" b="1" baseline="0" dirty="0" smtClean="0"/>
                        <a:t>Апрель</a:t>
                      </a:r>
                      <a:r>
                        <a:rPr lang="ru-RU" sz="1050" baseline="0" dirty="0" smtClean="0"/>
                        <a:t> – </a:t>
                      </a:r>
                      <a:r>
                        <a:rPr lang="ru-RU" sz="1050" b="1" baseline="0" dirty="0" smtClean="0">
                          <a:solidFill>
                            <a:srgbClr val="A8246F"/>
                          </a:solidFill>
                        </a:rPr>
                        <a:t>5</a:t>
                      </a:r>
                      <a:r>
                        <a:rPr lang="ru-RU" sz="1050" baseline="0" dirty="0" smtClean="0"/>
                        <a:t>, </a:t>
                      </a:r>
                      <a:r>
                        <a:rPr lang="ru-RU" sz="1050" b="1" baseline="0" dirty="0" smtClean="0"/>
                        <a:t>Май</a:t>
                      </a:r>
                      <a:r>
                        <a:rPr lang="ru-RU" sz="1050" baseline="0" dirty="0" smtClean="0"/>
                        <a:t> – </a:t>
                      </a:r>
                      <a:r>
                        <a:rPr lang="ru-RU" sz="1050" b="1" baseline="0" dirty="0" smtClean="0">
                          <a:solidFill>
                            <a:srgbClr val="A8246F"/>
                          </a:solidFill>
                        </a:rPr>
                        <a:t>4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9178451"/>
                  </a:ext>
                </a:extLst>
              </a:tr>
              <a:tr h="135559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5</a:t>
                      </a:r>
                      <a:endParaRPr lang="ru-RU" sz="105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/>
                        <a:t>Пестречинский</a:t>
                      </a:r>
                      <a:endParaRPr lang="ru-RU" sz="105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18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10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8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/>
                        <a:t>Февраль </a:t>
                      </a:r>
                      <a:r>
                        <a:rPr lang="ru-RU" sz="1050" dirty="0" smtClean="0"/>
                        <a:t>– </a:t>
                      </a:r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2</a:t>
                      </a:r>
                      <a:r>
                        <a:rPr lang="ru-RU" sz="1050" dirty="0" smtClean="0"/>
                        <a:t>, </a:t>
                      </a:r>
                      <a:r>
                        <a:rPr lang="ru-RU" sz="1050" b="1" dirty="0" smtClean="0"/>
                        <a:t>Март</a:t>
                      </a:r>
                      <a:r>
                        <a:rPr lang="ru-RU" sz="1050" dirty="0" smtClean="0"/>
                        <a:t> – </a:t>
                      </a:r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2</a:t>
                      </a:r>
                      <a:r>
                        <a:rPr lang="ru-RU" sz="1050" dirty="0" smtClean="0"/>
                        <a:t>,</a:t>
                      </a:r>
                      <a:r>
                        <a:rPr lang="ru-RU" sz="1050" baseline="0" dirty="0" smtClean="0"/>
                        <a:t> </a:t>
                      </a:r>
                      <a:r>
                        <a:rPr lang="ru-RU" sz="1050" b="1" baseline="0" dirty="0" smtClean="0"/>
                        <a:t>Апрель</a:t>
                      </a:r>
                      <a:r>
                        <a:rPr lang="ru-RU" sz="1050" baseline="0" dirty="0" smtClean="0"/>
                        <a:t> – </a:t>
                      </a:r>
                      <a:r>
                        <a:rPr lang="ru-RU" sz="1050" b="1" baseline="0" dirty="0" smtClean="0">
                          <a:solidFill>
                            <a:srgbClr val="A8246F"/>
                          </a:solidFill>
                        </a:rPr>
                        <a:t>2</a:t>
                      </a:r>
                      <a:r>
                        <a:rPr lang="ru-RU" sz="1050" baseline="0" dirty="0" smtClean="0"/>
                        <a:t>, </a:t>
                      </a:r>
                      <a:r>
                        <a:rPr lang="ru-RU" sz="1050" b="1" baseline="0" dirty="0" smtClean="0"/>
                        <a:t>Май </a:t>
                      </a:r>
                      <a:r>
                        <a:rPr lang="ru-RU" sz="1050" baseline="0" dirty="0" smtClean="0"/>
                        <a:t>– </a:t>
                      </a:r>
                      <a:r>
                        <a:rPr lang="ru-RU" sz="1050" b="1" baseline="0" dirty="0" smtClean="0">
                          <a:solidFill>
                            <a:srgbClr val="A8246F"/>
                          </a:solidFill>
                        </a:rPr>
                        <a:t>2</a:t>
                      </a:r>
                      <a:endParaRPr lang="ru-RU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48628977"/>
                  </a:ext>
                </a:extLst>
              </a:tr>
              <a:tr h="135559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6</a:t>
                      </a:r>
                      <a:endParaRPr lang="ru-RU" sz="105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err="1" smtClean="0"/>
                        <a:t>Лаишевский</a:t>
                      </a:r>
                      <a:endParaRPr lang="ru-RU" sz="105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25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4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21</a:t>
                      </a:r>
                      <a:endParaRPr lang="ru-RU" sz="1050" b="1" dirty="0">
                        <a:solidFill>
                          <a:srgbClr val="A8246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50" b="1" dirty="0" smtClean="0"/>
                        <a:t>Февраль </a:t>
                      </a:r>
                      <a:r>
                        <a:rPr lang="ru-RU" sz="1050" dirty="0" smtClean="0"/>
                        <a:t>– </a:t>
                      </a:r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4</a:t>
                      </a:r>
                      <a:r>
                        <a:rPr lang="ru-RU" sz="1050" dirty="0" smtClean="0"/>
                        <a:t>, </a:t>
                      </a:r>
                      <a:r>
                        <a:rPr lang="ru-RU" sz="1050" b="1" i="0" dirty="0" smtClean="0"/>
                        <a:t>Март</a:t>
                      </a:r>
                      <a:r>
                        <a:rPr lang="ru-RU" sz="1050" dirty="0" smtClean="0"/>
                        <a:t> – </a:t>
                      </a:r>
                      <a:r>
                        <a:rPr lang="ru-RU" sz="1050" b="1" dirty="0" smtClean="0">
                          <a:solidFill>
                            <a:srgbClr val="A8246F"/>
                          </a:solidFill>
                        </a:rPr>
                        <a:t>4</a:t>
                      </a:r>
                      <a:r>
                        <a:rPr lang="ru-RU" sz="1050" dirty="0" smtClean="0"/>
                        <a:t>,</a:t>
                      </a:r>
                      <a:r>
                        <a:rPr lang="ru-RU" sz="1050" baseline="0" dirty="0" smtClean="0"/>
                        <a:t> </a:t>
                      </a:r>
                      <a:r>
                        <a:rPr lang="ru-RU" sz="1050" b="1" baseline="0" dirty="0" smtClean="0"/>
                        <a:t>Апрель – </a:t>
                      </a:r>
                      <a:r>
                        <a:rPr lang="ru-RU" sz="1050" b="1" baseline="0" dirty="0" smtClean="0">
                          <a:solidFill>
                            <a:srgbClr val="A8246F"/>
                          </a:solidFill>
                        </a:rPr>
                        <a:t>4</a:t>
                      </a:r>
                      <a:r>
                        <a:rPr lang="ru-RU" sz="1050" baseline="0" dirty="0" smtClean="0"/>
                        <a:t>, </a:t>
                      </a:r>
                      <a:r>
                        <a:rPr lang="ru-RU" sz="1050" b="1" baseline="0" dirty="0" smtClean="0"/>
                        <a:t>Май </a:t>
                      </a:r>
                      <a:r>
                        <a:rPr lang="ru-RU" sz="1050" baseline="0" dirty="0" smtClean="0"/>
                        <a:t>– </a:t>
                      </a:r>
                      <a:r>
                        <a:rPr lang="ru-RU" sz="1050" b="1" baseline="0" dirty="0" smtClean="0">
                          <a:solidFill>
                            <a:srgbClr val="A8246F"/>
                          </a:solidFill>
                        </a:rPr>
                        <a:t>5</a:t>
                      </a:r>
                      <a:r>
                        <a:rPr lang="ru-RU" sz="1050" baseline="0" dirty="0" smtClean="0"/>
                        <a:t>, </a:t>
                      </a:r>
                      <a:r>
                        <a:rPr lang="ru-RU" sz="1050" b="1" baseline="0" dirty="0" smtClean="0"/>
                        <a:t>Июнь </a:t>
                      </a:r>
                      <a:r>
                        <a:rPr lang="ru-RU" sz="1050" baseline="0" dirty="0" smtClean="0"/>
                        <a:t>– </a:t>
                      </a:r>
                      <a:r>
                        <a:rPr lang="ru-RU" sz="1050" b="1" baseline="0" dirty="0" smtClean="0">
                          <a:solidFill>
                            <a:srgbClr val="A8246F"/>
                          </a:solidFill>
                        </a:rPr>
                        <a:t>4</a:t>
                      </a:r>
                      <a:endParaRPr lang="ru-RU" sz="1050" b="1" dirty="0" smtClean="0">
                        <a:solidFill>
                          <a:srgbClr val="A8246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92869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3780" y="1098368"/>
            <a:ext cx="8425445" cy="1830885"/>
          </a:xfrm>
        </p:spPr>
        <p:txBody>
          <a:bodyPr>
            <a:noAutofit/>
          </a:bodyPr>
          <a:lstStyle/>
          <a:p>
            <a:pPr marL="180975" indent="-180975" algn="just"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450850" algn="l"/>
              </a:tabLst>
            </a:pPr>
            <a:r>
              <a:rPr lang="ru-RU" sz="1400" dirty="0" smtClean="0"/>
              <a:t>комплект </a:t>
            </a:r>
            <a:r>
              <a:rPr lang="ru-RU" sz="1400" dirty="0"/>
              <a:t>шахмат на одну парту (минимально из расчета 1 комплект на двух человек для практической игры, желательно, чтобы на занятиях шахматы были расставлены перед каждым учащимся</a:t>
            </a:r>
            <a:r>
              <a:rPr lang="ru-RU" sz="1400" dirty="0" smtClean="0"/>
              <a:t>)</a:t>
            </a:r>
            <a:endParaRPr lang="ru-RU" sz="1400" dirty="0"/>
          </a:p>
          <a:p>
            <a:pPr marL="180975" indent="-180975" algn="just"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450850" algn="l"/>
              </a:tabLst>
            </a:pPr>
            <a:r>
              <a:rPr lang="ru-RU" sz="1400" dirty="0" smtClean="0"/>
              <a:t>рекомендованный </a:t>
            </a:r>
            <a:r>
              <a:rPr lang="ru-RU" sz="1400" dirty="0"/>
              <a:t>размер шахматных фигур (размер короля от 9 до 10 см</a:t>
            </a:r>
            <a:r>
              <a:rPr lang="ru-RU" sz="1400" dirty="0" smtClean="0"/>
              <a:t>)</a:t>
            </a:r>
            <a:endParaRPr lang="ru-RU" sz="1400" dirty="0"/>
          </a:p>
          <a:p>
            <a:pPr marL="180975" indent="-180975" algn="just"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450850" algn="l"/>
              </a:tabLst>
            </a:pPr>
            <a:r>
              <a:rPr lang="ru-RU" sz="1400" dirty="0" smtClean="0"/>
              <a:t>турнирные </a:t>
            </a:r>
            <a:r>
              <a:rPr lang="ru-RU" sz="1400" dirty="0"/>
              <a:t>шахматы Стаунтон № 5 (Стаунтон № 6) (фигуры c утяжелителем) в комплекте со складной деревянной </a:t>
            </a:r>
            <a:r>
              <a:rPr lang="ru-RU" sz="1400" dirty="0" smtClean="0"/>
              <a:t>доской</a:t>
            </a:r>
            <a:endParaRPr lang="ru-RU" sz="1400" dirty="0"/>
          </a:p>
          <a:p>
            <a:pPr marL="180975" indent="-180975" algn="just"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450850" algn="l"/>
              </a:tabLst>
            </a:pPr>
            <a:r>
              <a:rPr lang="ru-RU" sz="1400" dirty="0" smtClean="0"/>
              <a:t>пластиковые </a:t>
            </a:r>
            <a:r>
              <a:rPr lang="ru-RU" sz="1400" dirty="0"/>
              <a:t>шахматы с виниловой </a:t>
            </a:r>
            <a:r>
              <a:rPr lang="ru-RU" sz="1400" dirty="0" smtClean="0"/>
              <a:t>доской</a:t>
            </a:r>
            <a:endParaRPr lang="ru-RU" sz="1400" dirty="0"/>
          </a:p>
          <a:p>
            <a:pPr marL="180975" indent="-180975" algn="just"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450850" algn="l"/>
              </a:tabLst>
            </a:pPr>
            <a:r>
              <a:rPr lang="ru-RU" sz="1400" dirty="0" smtClean="0"/>
              <a:t>шахматные </a:t>
            </a:r>
            <a:r>
              <a:rPr lang="ru-RU" sz="1400" dirty="0"/>
              <a:t>часы (механические часы, электронные часы DGT, электронные часы LEAP</a:t>
            </a:r>
            <a:r>
              <a:rPr lang="ru-RU" sz="1400" dirty="0" smtClean="0"/>
              <a:t>)</a:t>
            </a:r>
            <a:endParaRPr lang="ru-RU" sz="1400" dirty="0"/>
          </a:p>
          <a:p>
            <a:pPr marL="180975" indent="-180975" algn="just"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450850" algn="l"/>
              </a:tabLst>
            </a:pPr>
            <a:r>
              <a:rPr lang="ru-RU" sz="1400" dirty="0" smtClean="0"/>
              <a:t>демонстрационная </a:t>
            </a:r>
            <a:r>
              <a:rPr lang="ru-RU" sz="1400" dirty="0"/>
              <a:t>шахматная доска (62х62 см, 100х100 см и т.п.) с комплектом </a:t>
            </a:r>
            <a:r>
              <a:rPr lang="ru-RU" sz="1400" dirty="0" smtClean="0"/>
              <a:t>фигур</a:t>
            </a:r>
            <a:endParaRPr lang="ru-RU" sz="1400" dirty="0"/>
          </a:p>
          <a:p>
            <a:pPr marL="180975" indent="-180975" algn="just">
              <a:spcBef>
                <a:spcPts val="0"/>
              </a:spcBef>
              <a:buNone/>
              <a:tabLst>
                <a:tab pos="450850" algn="l"/>
              </a:tabLst>
            </a:pPr>
            <a:endParaRPr lang="ru-RU" sz="800" dirty="0" smtClean="0"/>
          </a:p>
          <a:p>
            <a:pPr marL="180975" indent="-180975" algn="ctr">
              <a:spcBef>
                <a:spcPts val="0"/>
              </a:spcBef>
              <a:buNone/>
              <a:tabLst>
                <a:tab pos="450850" algn="l"/>
              </a:tabLst>
            </a:pPr>
            <a:r>
              <a:rPr lang="ru-RU" sz="1400" b="1" dirty="0" smtClean="0"/>
              <a:t>Дополнительные </a:t>
            </a:r>
            <a:r>
              <a:rPr lang="ru-RU" sz="1400" b="1" dirty="0"/>
              <a:t>возможности</a:t>
            </a:r>
            <a:r>
              <a:rPr lang="ru-RU" sz="1400" b="1" dirty="0" smtClean="0"/>
              <a:t>:</a:t>
            </a:r>
          </a:p>
          <a:p>
            <a:pPr marL="180975" indent="-180975" algn="just">
              <a:spcBef>
                <a:spcPts val="0"/>
              </a:spcBef>
              <a:buNone/>
              <a:tabLst>
                <a:tab pos="450850" algn="l"/>
              </a:tabLst>
            </a:pPr>
            <a:endParaRPr lang="ru-RU" sz="800" dirty="0"/>
          </a:p>
          <a:p>
            <a:pPr marL="180975" indent="-180975" algn="just"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450850" algn="l"/>
              </a:tabLst>
            </a:pPr>
            <a:r>
              <a:rPr lang="ru-RU" sz="1400" dirty="0" smtClean="0"/>
              <a:t>«</a:t>
            </a:r>
            <a:r>
              <a:rPr lang="ru-RU" sz="1400" dirty="0"/>
              <a:t>гигантские шахматы» в комплекте с шахматным полем (пластиковым или виниловым); шахматное поле может быть нарисовано белой краской в школьном </a:t>
            </a:r>
            <a:r>
              <a:rPr lang="ru-RU" sz="1400" dirty="0" smtClean="0"/>
              <a:t>дворе</a:t>
            </a:r>
            <a:endParaRPr lang="ru-RU" sz="1400" dirty="0"/>
          </a:p>
          <a:p>
            <a:pPr marL="180975" indent="-180975" algn="just"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450850" algn="l"/>
              </a:tabLst>
            </a:pPr>
            <a:r>
              <a:rPr lang="ru-RU" sz="1400" dirty="0" smtClean="0"/>
              <a:t>портреты </a:t>
            </a:r>
            <a:r>
              <a:rPr lang="ru-RU" sz="1400" dirty="0"/>
              <a:t>чемпионов мира по шахматам среди мужчин и </a:t>
            </a:r>
            <a:r>
              <a:rPr lang="ru-RU" sz="1400" dirty="0" smtClean="0"/>
              <a:t>женщин</a:t>
            </a:r>
            <a:endParaRPr lang="ru-RU" sz="1400" dirty="0"/>
          </a:p>
          <a:p>
            <a:pPr marL="180975" indent="-180975" algn="just"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450850" algn="l"/>
              </a:tabLst>
            </a:pPr>
            <a:r>
              <a:rPr lang="ru-RU" sz="1400" dirty="0" smtClean="0"/>
              <a:t>шахматный </a:t>
            </a:r>
            <a:r>
              <a:rPr lang="ru-RU" sz="1400" dirty="0"/>
              <a:t>стенд (примерная тематика: «Великие люди и шахматы», «Высказывания выдающихся людей о шахматах» и т.д</a:t>
            </a:r>
            <a:r>
              <a:rPr lang="ru-RU" sz="1400" dirty="0" smtClean="0"/>
              <a:t>.)</a:t>
            </a:r>
            <a:endParaRPr lang="ru-RU" sz="1400" dirty="0"/>
          </a:p>
          <a:p>
            <a:pPr marL="180975" indent="-180975" algn="just"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450850" algn="l"/>
              </a:tabLst>
            </a:pPr>
            <a:r>
              <a:rPr lang="ru-RU" sz="1400" dirty="0" smtClean="0"/>
              <a:t>стенды «Шахматная почта» </a:t>
            </a:r>
            <a:r>
              <a:rPr lang="ru-RU" sz="1400" dirty="0"/>
              <a:t>и </a:t>
            </a:r>
            <a:r>
              <a:rPr lang="ru-RU" sz="1400" dirty="0" smtClean="0"/>
              <a:t>«Задача дня» размещаются </a:t>
            </a:r>
            <a:r>
              <a:rPr lang="ru-RU" sz="1400" dirty="0"/>
              <a:t>в общедоступном месте и содержат задачи для решения, ответы на которые учащиеся опускают в шахматный почтовый </a:t>
            </a:r>
            <a:r>
              <a:rPr lang="ru-RU" sz="1400" dirty="0" smtClean="0"/>
              <a:t>ящик</a:t>
            </a:r>
            <a:endParaRPr lang="ru-RU" sz="1200" dirty="0"/>
          </a:p>
          <a:p>
            <a:pPr marL="0" indent="180975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200" dirty="0"/>
          </a:p>
        </p:txBody>
      </p:sp>
      <p:sp>
        <p:nvSpPr>
          <p:cNvPr id="10" name="Заголовок 13"/>
          <p:cNvSpPr txBox="1">
            <a:spLocks/>
          </p:cNvSpPr>
          <p:nvPr/>
        </p:nvSpPr>
        <p:spPr>
          <a:xfrm>
            <a:off x="1614563" y="123847"/>
            <a:ext cx="6517808" cy="852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3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Примерный перечень шахматного инвентаря и наглядных </a:t>
            </a:r>
          </a:p>
          <a:p>
            <a:pPr>
              <a:defRPr/>
            </a:pPr>
            <a:r>
              <a:rPr lang="ru-RU" sz="2300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шахматных пособий</a:t>
            </a:r>
          </a:p>
        </p:txBody>
      </p:sp>
      <p:pic>
        <p:nvPicPr>
          <p:cNvPr id="9" name="Picture 2" descr="https://ic.pics.livejournal.com/wdemihov/42991892/49545/49545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0850" r="18930" b="9348"/>
          <a:stretch/>
        </p:blipFill>
        <p:spPr bwMode="auto">
          <a:xfrm>
            <a:off x="8185351" y="77340"/>
            <a:ext cx="744793" cy="9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9" y="84714"/>
            <a:ext cx="976006" cy="976006"/>
          </a:xfrm>
          <a:prstGeom prst="rect">
            <a:avLst/>
          </a:prstGeom>
        </p:spPr>
      </p:pic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7667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6584" y="-9310"/>
            <a:ext cx="65063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indent="0" algn="ctr" defTabSz="9144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b="1" dirty="0">
                <a:solidFill>
                  <a:srgbClr val="0033CC"/>
                </a:solidFill>
              </a:rPr>
              <a:t>Варианты шахматных зон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568970"/>
              </p:ext>
            </p:extLst>
          </p:nvPr>
        </p:nvGraphicFramePr>
        <p:xfrm>
          <a:off x="781050" y="1064165"/>
          <a:ext cx="7962900" cy="3952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914">
                  <a:extLst>
                    <a:ext uri="{9D8B030D-6E8A-4147-A177-3AD203B41FA5}">
                      <a16:colId xmlns="" xmlns:a16="http://schemas.microsoft.com/office/drawing/2014/main" val="480575115"/>
                    </a:ext>
                  </a:extLst>
                </a:gridCol>
                <a:gridCol w="1409454">
                  <a:extLst>
                    <a:ext uri="{9D8B030D-6E8A-4147-A177-3AD203B41FA5}">
                      <a16:colId xmlns="" xmlns:a16="http://schemas.microsoft.com/office/drawing/2014/main" val="4130716986"/>
                    </a:ext>
                  </a:extLst>
                </a:gridCol>
                <a:gridCol w="3524725">
                  <a:extLst>
                    <a:ext uri="{9D8B030D-6E8A-4147-A177-3AD203B41FA5}">
                      <a16:colId xmlns="" xmlns:a16="http://schemas.microsoft.com/office/drawing/2014/main" val="2722243252"/>
                    </a:ext>
                  </a:extLst>
                </a:gridCol>
                <a:gridCol w="1587347">
                  <a:extLst>
                    <a:ext uri="{9D8B030D-6E8A-4147-A177-3AD203B41FA5}">
                      <a16:colId xmlns="" xmlns:a16="http://schemas.microsoft.com/office/drawing/2014/main" val="3141039223"/>
                    </a:ext>
                  </a:extLst>
                </a:gridCol>
                <a:gridCol w="869460">
                  <a:extLst>
                    <a:ext uri="{9D8B030D-6E8A-4147-A177-3AD203B41FA5}">
                      <a16:colId xmlns="" xmlns:a16="http://schemas.microsoft.com/office/drawing/2014/main" val="957476185"/>
                    </a:ext>
                  </a:extLst>
                </a:gridCol>
              </a:tblGrid>
              <a:tr h="444956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п/п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Наименование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Описание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Визуализация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Кол-во, шт.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27339793"/>
                  </a:ext>
                </a:extLst>
              </a:tr>
              <a:tr h="929279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+mn-lt"/>
                        </a:rPr>
                        <a:t>1</a:t>
                      </a:r>
                      <a:endParaRPr lang="ru-RU" sz="10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Стол шахматный "Точка роста М-16"</a:t>
                      </a:r>
                      <a:endParaRPr lang="ru-RU" sz="11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Столешница - ЛДСП 16 мм с нанесенным путем УФ-печати рисунком. Кромка – ПВХ толщиной 2 мм. Цвет белый. Металлокаркас - порошковая окраска. Цвет серый.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A8246F"/>
                          </a:solidFill>
                          <a:latin typeface="+mn-lt"/>
                        </a:rPr>
                        <a:t>2</a:t>
                      </a:r>
                      <a:endParaRPr lang="ru-RU" sz="1200" b="1" dirty="0">
                        <a:solidFill>
                          <a:srgbClr val="A8246F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68094309"/>
                  </a:ext>
                </a:extLst>
              </a:tr>
              <a:tr h="667434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+mn-lt"/>
                        </a:rPr>
                        <a:t>2</a:t>
                      </a:r>
                      <a:endParaRPr lang="ru-RU" sz="10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Фигуры шахматные "Р-1"</a:t>
                      </a:r>
                      <a:endParaRPr lang="ru-RU" sz="11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Материал фигур - сосна, покрытая глянцевым лаком. Высота пешки - 45 мм. Высота короля - 70 мм.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A8246F"/>
                          </a:solidFill>
                          <a:latin typeface="+mn-lt"/>
                        </a:rPr>
                        <a:t>2</a:t>
                      </a:r>
                      <a:endParaRPr lang="ru-RU" sz="1200" b="1" dirty="0">
                        <a:solidFill>
                          <a:srgbClr val="A8246F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582236"/>
                  </a:ext>
                </a:extLst>
              </a:tr>
              <a:tr h="667434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+mn-lt"/>
                        </a:rPr>
                        <a:t>3</a:t>
                      </a:r>
                      <a:endParaRPr lang="ru-RU" sz="10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Часы шахматные </a:t>
                      </a:r>
                      <a:r>
                        <a:rPr lang="en-US" sz="11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Cliff 9906</a:t>
                      </a:r>
                      <a:endParaRPr lang="ru-RU" sz="11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Часы шахматные кварцевые. Элемент питания – «АА». Материал – пластик.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A8246F"/>
                          </a:solidFill>
                          <a:latin typeface="+mn-lt"/>
                        </a:rPr>
                        <a:t>2</a:t>
                      </a:r>
                      <a:endParaRPr lang="ru-RU" sz="1200" b="1" dirty="0">
                        <a:solidFill>
                          <a:srgbClr val="A8246F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04670829"/>
                  </a:ext>
                </a:extLst>
              </a:tr>
              <a:tr h="1243802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+mn-lt"/>
                        </a:rPr>
                        <a:t>4</a:t>
                      </a:r>
                      <a:endParaRPr lang="ru-RU" sz="10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Стул ученический</a:t>
                      </a:r>
                      <a:endParaRPr lang="ru-RU" sz="11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Сиденье – вгнутоклееный лущеный шпон березы с использованием разных толщин, что обеспечивает дополнительную гибкость и прочность. Сиденье покрыто</a:t>
                      </a:r>
                    </a:p>
                    <a:p>
                      <a:pPr algn="just"/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универсальной акриловой эмалью. Ножки - металл, </a:t>
                      </a: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RAL 7046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Размер 478*575*839 мм.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A8246F"/>
                          </a:solidFill>
                          <a:latin typeface="+mn-lt"/>
                        </a:rPr>
                        <a:t>4</a:t>
                      </a:r>
                      <a:endParaRPr lang="ru-RU" sz="1200" b="1" dirty="0">
                        <a:solidFill>
                          <a:srgbClr val="A8246F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51230718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2800" y="1555291"/>
            <a:ext cx="1254034" cy="8447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286" r="7482"/>
          <a:stretch/>
        </p:blipFill>
        <p:spPr>
          <a:xfrm>
            <a:off x="6737647" y="2553125"/>
            <a:ext cx="779006" cy="5464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7647" y="3115351"/>
            <a:ext cx="744341" cy="50863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4579" y="3918569"/>
            <a:ext cx="744341" cy="983531"/>
          </a:xfrm>
          <a:prstGeom prst="rect">
            <a:avLst/>
          </a:prstGeom>
        </p:spPr>
      </p:pic>
      <p:pic>
        <p:nvPicPr>
          <p:cNvPr id="10" name="Picture 2" descr="https://ic.pics.livejournal.com/wdemihov/42991892/49545/49545_original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0850" r="18930" b="9348"/>
          <a:stretch/>
        </p:blipFill>
        <p:spPr bwMode="auto">
          <a:xfrm>
            <a:off x="8185351" y="77340"/>
            <a:ext cx="744793" cy="9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9" y="84714"/>
            <a:ext cx="976006" cy="976006"/>
          </a:xfrm>
          <a:prstGeom prst="rect">
            <a:avLst/>
          </a:prstGeom>
        </p:spPr>
      </p:pic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23314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6584" y="-18017"/>
            <a:ext cx="65063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spcBef>
                <a:spcPct val="0"/>
              </a:spcBef>
              <a:buFontTx/>
              <a:buNone/>
              <a:defRPr/>
            </a:pPr>
            <a:r>
              <a:rPr lang="ru-RU" sz="3200" b="1" dirty="0">
                <a:solidFill>
                  <a:srgbClr val="0033CC"/>
                </a:solidFill>
              </a:rPr>
              <a:t>Варианты шахматных зон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861216"/>
              </p:ext>
            </p:extLst>
          </p:nvPr>
        </p:nvGraphicFramePr>
        <p:xfrm>
          <a:off x="936736" y="1062646"/>
          <a:ext cx="7646028" cy="4050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032">
                  <a:extLst>
                    <a:ext uri="{9D8B030D-6E8A-4147-A177-3AD203B41FA5}">
                      <a16:colId xmlns="" xmlns:a16="http://schemas.microsoft.com/office/drawing/2014/main" val="480575115"/>
                    </a:ext>
                  </a:extLst>
                </a:gridCol>
                <a:gridCol w="3656080">
                  <a:extLst>
                    <a:ext uri="{9D8B030D-6E8A-4147-A177-3AD203B41FA5}">
                      <a16:colId xmlns="" xmlns:a16="http://schemas.microsoft.com/office/drawing/2014/main" val="4130716986"/>
                    </a:ext>
                  </a:extLst>
                </a:gridCol>
                <a:gridCol w="3400916">
                  <a:extLst>
                    <a:ext uri="{9D8B030D-6E8A-4147-A177-3AD203B41FA5}">
                      <a16:colId xmlns="" xmlns:a16="http://schemas.microsoft.com/office/drawing/2014/main" val="3141039223"/>
                    </a:ext>
                  </a:extLst>
                </a:gridCol>
              </a:tblGrid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п/п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Наименование 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Визуализация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27339793"/>
                  </a:ext>
                </a:extLst>
              </a:tr>
              <a:tr h="42449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</a:rPr>
                        <a:t>1</a:t>
                      </a:r>
                      <a:endParaRPr lang="ru-RU" sz="14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Стол шахматный</a:t>
                      </a:r>
                    </a:p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металлические ножки </a:t>
                      </a:r>
                    </a:p>
                    <a:p>
                      <a:pPr algn="ctr"/>
                      <a:endParaRPr lang="ru-RU" sz="14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68094309"/>
                  </a:ext>
                </a:extLst>
              </a:tr>
              <a:tr h="58995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</a:rPr>
                        <a:t>2</a:t>
                      </a:r>
                      <a:endParaRPr lang="ru-RU" sz="14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cap="non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Стол шахматный светлый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cap="non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ящиком (простые ножки)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582236"/>
                  </a:ext>
                </a:extLst>
              </a:tr>
              <a:tr h="77567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</a:rPr>
                        <a:t>3</a:t>
                      </a:r>
                      <a:endParaRPr lang="ru-RU" sz="14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cap="non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Стол шахматный светлый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cap="non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фигурами (простые ножки)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04670829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</a:rPr>
                        <a:t>4</a:t>
                      </a:r>
                      <a:endParaRPr lang="ru-RU" sz="14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Шахматы гроссмейстерские</a:t>
                      </a:r>
                    </a:p>
                    <a:p>
                      <a:pPr algn="ctr"/>
                      <a:endParaRPr lang="ru-RU" sz="14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51230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</a:rPr>
                        <a:t>5</a:t>
                      </a:r>
                      <a:endParaRPr lang="ru-RU" sz="14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Часы шахматные кварцевые кварц «Классика»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71879566"/>
                  </a:ext>
                </a:extLst>
              </a:tr>
            </a:tbl>
          </a:graphicData>
        </a:graphic>
      </p:graphicFrame>
      <p:pic>
        <p:nvPicPr>
          <p:cNvPr id="11" name="Рисунок 10" descr="Стол шахматный на металлокаркасе &quot;Точка роста&quot; (ц. Белый, кр. Красный, ц.к Серый)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738" y="1588878"/>
            <a:ext cx="1010829" cy="72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Шахматный стол с фигурами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362" y="2370602"/>
            <a:ext cx="766037" cy="595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Шахматный стол с фигурами купить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822" y="2316258"/>
            <a:ext cx="854529" cy="574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Стол шахматный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053" y="3132473"/>
            <a:ext cx="735874" cy="644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Стол шахматный купить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854" y="3112644"/>
            <a:ext cx="776062" cy="664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130" y="3832847"/>
            <a:ext cx="673181" cy="437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Часы шахматные кварцевые  КВАРЦ “КЛАССИКА”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927" y="4474690"/>
            <a:ext cx="911089" cy="562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" descr="https://ic.pics.livejournal.com/wdemihov/42991892/49545/49545_original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0850" r="18930" b="9348"/>
          <a:stretch/>
        </p:blipFill>
        <p:spPr bwMode="auto">
          <a:xfrm>
            <a:off x="8185351" y="77340"/>
            <a:ext cx="744793" cy="9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9" y="84714"/>
            <a:ext cx="976006" cy="976006"/>
          </a:xfrm>
          <a:prstGeom prst="rect">
            <a:avLst/>
          </a:prstGeom>
        </p:spPr>
      </p:pic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11222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Тема12</Template>
  <TotalTime>1176</TotalTime>
  <Words>1677</Words>
  <Application>Microsoft Office PowerPoint</Application>
  <PresentationFormat>Экран (16:9)</PresentationFormat>
  <Paragraphs>299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развития  шахматного движения в системе образования Республики Татарстан  в рамках деятельности клуба  «Русская шахматная школа - Поволжье»</dc:title>
  <dc:creator>user</dc:creator>
  <cp:lastModifiedBy>Тамара Фёдорова</cp:lastModifiedBy>
  <cp:revision>195</cp:revision>
  <cp:lastPrinted>2021-01-29T07:09:16Z</cp:lastPrinted>
  <dcterms:created xsi:type="dcterms:W3CDTF">2017-07-11T12:00:25Z</dcterms:created>
  <dcterms:modified xsi:type="dcterms:W3CDTF">2021-01-29T09:26:39Z</dcterms:modified>
</cp:coreProperties>
</file>